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9"/>
  </p:notesMasterIdLst>
  <p:handoutMasterIdLst>
    <p:handoutMasterId r:id="rId30"/>
  </p:handoutMasterIdLst>
  <p:sldIdLst>
    <p:sldId id="257" r:id="rId4"/>
    <p:sldId id="258" r:id="rId5"/>
    <p:sldId id="1819" r:id="rId6"/>
    <p:sldId id="2010" r:id="rId7"/>
    <p:sldId id="2001" r:id="rId8"/>
    <p:sldId id="2076" r:id="rId9"/>
    <p:sldId id="1800" r:id="rId10"/>
    <p:sldId id="2149" r:id="rId11"/>
    <p:sldId id="2148" r:id="rId12"/>
    <p:sldId id="1804" r:id="rId13"/>
    <p:sldId id="2150" r:id="rId14"/>
    <p:sldId id="2154" r:id="rId15"/>
    <p:sldId id="1945" r:id="rId16"/>
    <p:sldId id="2063" r:id="rId17"/>
    <p:sldId id="2151" r:id="rId18"/>
    <p:sldId id="2152" r:id="rId19"/>
    <p:sldId id="2155" r:id="rId20"/>
    <p:sldId id="2153" r:id="rId21"/>
    <p:sldId id="815" r:id="rId22"/>
    <p:sldId id="890" r:id="rId23"/>
    <p:sldId id="2058" r:id="rId24"/>
    <p:sldId id="2113" r:id="rId25"/>
    <p:sldId id="2142" r:id="rId26"/>
    <p:sldId id="2147" r:id="rId27"/>
    <p:sldId id="298" r:id="rId2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6" autoAdjust="0"/>
    <p:restoredTop sz="95892" autoAdjust="0"/>
  </p:normalViewPr>
  <p:slideViewPr>
    <p:cSldViewPr snapToObjects="1" showGuides="1">
      <p:cViewPr varScale="1">
        <p:scale>
          <a:sx n="84" d="100"/>
          <a:sy n="84" d="100"/>
        </p:scale>
        <p:origin x="1704" y="67"/>
      </p:cViewPr>
      <p:guideLst>
        <p:guide orient="horz" pos="2210"/>
        <p:guide pos="2856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2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2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3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</a:t>
            </a:r>
            <a:r>
              <a:rPr lang="zh-CN" altLang="en-US" sz="4000" dirty="0" smtClean="0">
                <a:solidFill>
                  <a:srgbClr val="990000"/>
                </a:solidFill>
              </a:rPr>
              <a:t>论</a:t>
            </a:r>
            <a:r>
              <a:rPr lang="en-US" altLang="zh-CN" sz="4000" dirty="0" smtClean="0">
                <a:solidFill>
                  <a:srgbClr val="990000"/>
                </a:solidFill>
              </a:rPr>
              <a:t>131</a:t>
            </a:r>
            <a:r>
              <a:rPr lang="zh-CN" altLang="en-US" sz="4000" dirty="0" smtClean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-2738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自与他双方，求乐既相同，自他何差殊？何故求独乐？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5092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任何时候自己与他众都同样希求快乐，自己与他众又有什么差别呢？为何不顾他众而只热衷于独自一人安乐呢？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zh-CN" altLang="en-US" b="1" u="sng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本颂和下一颂是理当生起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自他平等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的理由之二：自他想要避苦求乐的意愿是一样的（虽然每个众生各自所欲躲避的苦和所希求的乐不同，但是避苦求乐的想法、愿望没有差别）。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上师在讲记中对此进一步延伸，作为大乘修行人，甚至抛弃众生而自己成佛也不合理。为什么？落入了自利解脱的小乘道中。真正的大乘修行人不仅要帮助众生获得快乐，而且要为度化众生而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悲不住涅槃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，舍弃自己的一切利益。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真正让众生获得实际的快乐，作为初学者，我们未必能做到。因此在现阶段，本颂和下一颂对我们而言，最关键的是通过思维对众生都想求乐这一点产生巨大的认同，调整我们的心态，从偏袒自己调整到起心动念都是关心众生的利乐。心和行为的主次关系就是这样，观念变了，行为自然会改变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-2738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自与他双方，求乐既相同，自他何差殊？何故求独乐？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4259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当然，每个众生所求的快乐不同，菩萨在满足众生快乐的时候，如果是相应于无罪的、解脱方面的，会想方设法满足他，圆满其因缘；如果是要堕落恶趣方面的快乐，会尽力阻止。我们也要如此随学。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zh-CN" altLang="en-US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阿底峡尊者在《菩提道灯论》中说：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自不乐疾速，取证大菩提，愿为一有情，住到最后际。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我们不应为自己而迅速取证菩提，而是要发愿即使为了救度一个有情，也要在千百万劫中住于世间。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大乘经典中记载，文殊菩萨因地时发愿：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乃至一个众生尚未解脱而留在轮回中，我也宁可住世度化，不愿意自己先去成佛。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”3.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麦彭仁波切说：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宁可舍弃自性命，切莫抛弃诸众生。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zh-CN" altLang="en-US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《释尊广传》中记载，释尊转生为一位商主，只要是可怜众生，就不顾一切去帮助他，即使付出所有财产和生命也在所不惜。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-2738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自与他双方，恶苦既相同，自他何差殊？何故唯自护？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759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同理，任何时候，自己与他众都同样不愿痛苦，自己与他众又有什么差别呢？为何不顾他众而只爱护自己呢？这里是从希求相同的角度而言的，因此在取舍上没有差别。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恶苦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即厌恶痛苦，希望远离痛苦。这一点自他也是相同的，因此也是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自他平等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理由。我们很容易理解所有的众生都不愿接受痛苦，但因为被强烈的我爱执和极端自私自利的心蒙蔽，我们往往只关心自己的利益受损，只看得到自己在受苦，丝毫不关心别人的苦。甚至为了避免自己的苦，而把痛苦附加到别的众生身上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应该避免粗大模糊的观察，而是应仔细思维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自他何差殊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。为了避免把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他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落到总相上，可以从看得见的人类、旁生开始，到六道众生，逐一思维。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-2738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自与他双方，恶苦既相同，自他何差殊？何故唯自护？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701572"/>
            <a:ext cx="7991475" cy="209169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zh-CN" altLang="en-US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鬼子母的公案。佛陀通过神变，抓了鬼子母的孩子，令鬼子母饱尝失去孩子的痛苦，从而体会被鬼子母吃掉的那些孩子的父母的痛苦。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（启发：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己所不欲，勿施于人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。换位思考，是思维自他平等以及后面自他相换的方便方法。）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谓彼不伤吾，故不护他苦，后苦不害今，何故汝防护？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30265"/>
            <a:ext cx="7991475" cy="54260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如果说：我的痛苦对自己有害，因此我当保护，他众遭受的痛苦对我无害，所以不保护他。那么，未来的恶趣痛苦也没有损害到今生，你为何要保护呢？因为它明明对今生无害之故。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就算我知道自他避苦求乐相同，那我为什么要帮助他遣除痛苦？本颂及下面几个颂词，都是为了遣除有些人（包括自己的分别念）对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自他平等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的各种质疑。这里的难点是：因为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一异无实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（自、他都不是实有）的缘故，则自他无差别（不是别别他体），因此只保护自己而不防护他众痛苦是有过失的。真正所破斥的是执着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一异实有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（认为自他是实有的别别他体）的邪分别念。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破斥的方式是同等理，首先是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时间相异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角度：如果认为他的痛苦不会伤害我而不用去遣除他的痛苦，那么同样的道理，我自己后世的恶趣痛苦也不会伤害现今的我，也不必通过断恶行善来防护后世痛苦。甚至，现在年轻的我还不能感受年老之后的痛苦，也不必通过积累财产来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养老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了。从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时间相异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的角度做这样的推理显然不合理。得出结论：应该视他苦如自苦。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谓彼不伤吾，故不护他苦，后苦不害今，何故汝防护？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673775"/>
            <a:ext cx="7991475" cy="175831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zh-CN" altLang="en-US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敦珠仁波切有一个教言说：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犹如除病良药之正法，若未听闻无法知取舍。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如同除病妙药般的正法，假如没有去听闻，很难了知其中的道理。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若谓当受苦，此诚邪思维，亡者他体故，生者亦复然。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628800"/>
            <a:ext cx="8063681" cy="4092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对方认为：那一痛苦虽然对今生无害，但我后来要感受，因此要防护。这种将今生后世之蕴执为一体的分别念纯属是颠倒的，因为死亡以后今生显然也就成了他体，今生相对后世是他体，因而乃至前后刹那之间都可同样依此类推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b="1" u="sng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针对上颂的内容，对方（包括自己的分别念）继续辩解，自己的来世和今生是一体（一个相续）的缘故，故而为了来世不受苦需要我在今生护持。而自他却不是一个相续，所以不用帮助。寂天菩萨呵斥：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这是一种邪思维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。关键点：自他不是同一相续，自己的现后世其实也不是同一相续。因此，应该同等护持自他之苦。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若谓当受苦，此诚邪思维，亡者他体故，生者亦复然。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557045"/>
            <a:ext cx="8063681" cy="4092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不经观察，现在的我和前世的我、后世的我，从一相续的角度来说，看似是一体的。其实这是将今生后世之蕴执为一体的分别念。真正去分析的话，今生的我和后世的我完全是别别他体的。因为今世死后，尸体处理完后就完全不存在了，诸根隐没了，心识隐没了，心识再投生到下一世的身体中，而这个身体是全新的，心的状态也是全新的，完全不同了。所以，按照对方的观点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他体就不用保护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的话，那么也不用现在去保护后世受苦的身体了，因为与今世的我没有关系的缘故。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生者亦复然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严格来说，刹那生灭的缘故，不仅今生来世，即便是这一刹那的身体和下刹那的身体，也是别别他体的。即自己下一刹那的苦，现在也感受不到，也就不用保护了。这显然也不合理。结论：既然执着未来的苦与自己有关而防护，也应同样防护众生之苦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若谓当受苦，此诚邪思维，亡者他体故，生者亦复然。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557045"/>
            <a:ext cx="8063681" cy="24250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zh-CN" altLang="en-US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《入中论》里面说：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如依慈氏近密法，由是他故非一续。所有自相各异法，是一相续不应理。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慈氏与近密二人的相续，是各别的他体，不可能安立为同一相续，因此，凡是自相各异的法（如今天的我和明天的我），说为一相续极不应理。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67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2329595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请背诵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吾应除他苦，他苦如自苦；吾当利乐他，有情如吾身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，并解释其中的两个推理。你觉得这种推理方式合理吗？为什么？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  <a:endParaRPr lang="zh-CN" altLang="zh-CN" sz="1800" b="1" dirty="0"/>
          </a:p>
          <a:p>
            <a:pPr lvl="0" algn="l" eaLnBrk="1" hangingPunct="1"/>
            <a:r>
              <a:rPr lang="zh-CN" altLang="zh-CN" sz="1800" b="1" dirty="0"/>
              <a:t>顶礼文殊智慧勇士</a:t>
            </a:r>
            <a:endParaRPr lang="zh-CN" altLang="zh-CN" sz="1800" b="1" dirty="0"/>
          </a:p>
          <a:p>
            <a:pPr lvl="0" algn="l" eaLnBrk="1" hangingPunct="1"/>
            <a:r>
              <a:rPr lang="zh-CN" altLang="zh-CN" sz="1800" b="1" dirty="0"/>
              <a:t>顶礼传承大恩上师</a:t>
            </a:r>
            <a:endParaRPr lang="zh-CN" altLang="zh-CN" sz="1800" b="1" dirty="0"/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  <a:endParaRPr lang="zh-CN" altLang="zh-CN" sz="2000" b="1" i="1" dirty="0">
              <a:solidFill>
                <a:srgbClr val="D00000"/>
              </a:solidFill>
              <a:latin typeface="Arial" panose="020B0604020202020204" pitchFamily="34" charset="0"/>
            </a:endParaRP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1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12689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有些人声称：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旁生可以随便杀害，因为它们比人类低级。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这种说法正确吗？请以理驳斥。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12689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有些人在利益众生的过程中，耽误了自己的修行和成就，对这种情况应当如何看待？你自己有什么打算？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14615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虽然他人的痛苦很难受，但他的痛苦毕竟无法伤害到我，我一点也感受不到，我凭什么要去保护呢？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297725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为什么说现在的我和未来的我不是一个相续？请以教证、理证进行分析。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299653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你认为《入行论》简单吗？请说说你的体会。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  <a:endParaRPr lang="zh-CN" altLang="zh-CN" dirty="0">
              <a:solidFill>
                <a:schemeClr val="bg1"/>
              </a:solidFill>
              <a:latin typeface="幼圆" pitchFamily="49" charset="-122"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  <a:endParaRPr lang="zh-CN" altLang="en-US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  <a:endParaRPr lang="zh-CN" altLang="en-US" b="1" dirty="0">
              <a:solidFill>
                <a:srgbClr val="990000"/>
              </a:solidFill>
              <a:latin typeface="宋体" panose="02010600030101010101" pitchFamily="2" charset="-122"/>
            </a:endParaRP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510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348865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130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r="1931" b="13747"/>
          <a:stretch>
            <a:fillRect/>
          </a:stretch>
        </p:blipFill>
        <p:spPr>
          <a:xfrm>
            <a:off x="755650" y="980440"/>
            <a:ext cx="7971790" cy="5262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131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131</a:t>
            </a:r>
            <a:r>
              <a:rPr lang="zh-CN" altLang="en-US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课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总义归摄</a:t>
            </a:r>
            <a:endParaRPr lang="zh-CN" altLang="en-US" sz="3000" b="1" dirty="0">
              <a:solidFill>
                <a:srgbClr val="C00000"/>
              </a:solidFill>
              <a:sym typeface="Calibri" panose="020F0502020204030204" pitchFamily="34" charset="0"/>
            </a:endParaRP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203461" y="1700808"/>
            <a:ext cx="5254987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本课讲述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理当生起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平等心，消灭自、他之间原本没有却被狭隘的我执赋予的界限，令我们对菩提心产生定解和希求意乐。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理当生起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平等心的原因有二：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自他的对境苦乐相同：我与众生面对的苦乐对境是一样的。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2.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自他的有境意愿相同：我和众生想要避苦求乐的意愿是一样的。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接着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成立周遍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，即上述的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理当生起平等心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完全是周遍的，以辩论的方式遣除有些人对此的各种质疑，此处以应当同样解除他人之苦为例进行遣疑，分别从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时间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与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对境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两个角度遮破实有。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131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23426"/>
          <a:stretch>
            <a:fillRect/>
          </a:stretch>
        </p:blipFill>
        <p:spPr>
          <a:xfrm>
            <a:off x="266700" y="1052830"/>
            <a:ext cx="8528050" cy="4912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吾应除他苦，他苦如自苦，吾当利乐他，有情如吾身。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628800"/>
            <a:ext cx="8063681" cy="4092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其他众生的痛苦，我理当遣除，是痛苦之故，如同我的痛苦一般；其他众生，我理当饶益，是众生故，如同我的身体一般。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b="1" u="sng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为什么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他苦如自苦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有情如吾身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本颂利用两个因明中的三相推理来证成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自他平等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的理由之一：如果将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苦乐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作为对境，那么众生和我一样，都难忍痛苦、都愿感受快乐，这一点是平等的。既然平等，为什么我认为他人的苦乐与我无关？是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我爱执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为自己和他众划出了一个本来不存在的界限，并且我们从小受到的教育也是亲怨分明、扶亲灭敌。但是，生起菩提心最大的障碍就是自他的分别导致的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我爱执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吾应除他苦，他苦如自苦，吾当利乐他，有情如吾身。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628800"/>
            <a:ext cx="8063681" cy="4092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我执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或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我爱执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有两种对治方法，一种是证悟无我空性，一种是修持他爱执。重要的是，这并非强迫性地修持，而是由于在实相中本来就没有实有的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，只是五蕴假合，所以自他本无分别，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我执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是内心的虚妄分别念。同样，父母亲友也不是我，但分别念却把他们执为我所。在世俗中，我们可以善加利用这一分别念，通过自他平等的修法把心量打开，无限扩大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我执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的范围。经过不断串习，最后将无关的众生乃至怨敌也执为我所，此时自然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他苦如自苦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有情如吾身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牢记上师强调的两个务必要掌握的原则：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只要是众生，第一不能伤害（小乘别解脱戒之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诸恶莫作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）；第二要尽力帮助（大乘菩萨戒）。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要做到这两点，一定是对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自他平等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产生了定解。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吾应除他苦，他苦如自苦，吾当利乐他，有情如吾身。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628800"/>
            <a:ext cx="8063681" cy="44259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zh-CN" altLang="en-US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《中观宝鬘论》中观音菩萨的发愿：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犹如圣者观自在，摄受数多苦难众，出世除老病贪嗔。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文殊菩萨的发愿：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纵有一含识，未得解脱间，我虽得佛果，誓愿住三有。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（提醒我们念念不忘利益众生，时时刻刻发下殊胜大愿。）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zh-CN" altLang="en-US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《善说海》的作者无著菩萨，遇到得了严重疾病的乞丐，不但把自己的衣服给他，还用自己的身体布施给小虱子，并用以《本师传》中的一首偈颂作答：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仅依此肉身，亦能饶益他，我发如此愿，当具广大果。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罗西喇嘛一到夏天，就到森林里，脱下衣服，一边坐禅，一边用血肉之身布施蚊子。（两个公案中的大德对包括小旁生在内的所有众生都持有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自他平等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的心。应以此反观、对照自己，发愿随学！）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4841</Words>
  <Application>WPS 演示</Application>
  <PresentationFormat>全屏显示(4:3)</PresentationFormat>
  <Paragraphs>289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幼圆</vt:lpstr>
      <vt:lpstr>Wingdings 2</vt:lpstr>
      <vt:lpstr>Wingdings</vt:lpstr>
      <vt:lpstr>Calibri</vt:lpstr>
      <vt:lpstr>楷体</vt:lpstr>
      <vt:lpstr>黑体</vt:lpstr>
      <vt:lpstr>Arial Unicode MS</vt:lpstr>
      <vt:lpstr>Wingdings 2</vt:lpstr>
      <vt:lpstr>幼圆</vt:lpstr>
      <vt:lpstr>方正幼线_GBK</vt:lpstr>
      <vt:lpstr>方正仿宋_GB2312</vt:lpstr>
      <vt:lpstr>8_A000120150318A04PWBG</vt:lpstr>
      <vt:lpstr>10_A000120150324A07PWBG</vt:lpstr>
      <vt:lpstr>入行论130课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入行论78课</dc:title>
  <dc:creator>Lenovo</dc:creator>
  <cp:lastModifiedBy>刘冰</cp:lastModifiedBy>
  <cp:revision>146</cp:revision>
  <dcterms:created xsi:type="dcterms:W3CDTF">2015-10-10T17:40:00Z</dcterms:created>
  <dcterms:modified xsi:type="dcterms:W3CDTF">2026-03-25T02:13:59Z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28E631753D854721B90C236AE31ECCB1_13</vt:lpwstr>
  </property>
</Properties>
</file>