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34"/>
  </p:notesMasterIdLst>
  <p:handoutMasterIdLst>
    <p:handoutMasterId r:id="rId35"/>
  </p:handoutMasterIdLst>
  <p:sldIdLst>
    <p:sldId id="257" r:id="rId4"/>
    <p:sldId id="258" r:id="rId5"/>
    <p:sldId id="1819" r:id="rId6"/>
    <p:sldId id="2010" r:id="rId7"/>
    <p:sldId id="2001" r:id="rId8"/>
    <p:sldId id="2076" r:id="rId9"/>
    <p:sldId id="2283" r:id="rId10"/>
    <p:sldId id="2292" r:id="rId11"/>
    <p:sldId id="2293" r:id="rId12"/>
    <p:sldId id="2294" r:id="rId13"/>
    <p:sldId id="2295" r:id="rId14"/>
    <p:sldId id="1804" r:id="rId15"/>
    <p:sldId id="2296" r:id="rId16"/>
    <p:sldId id="2298" r:id="rId17"/>
    <p:sldId id="2299" r:id="rId18"/>
    <p:sldId id="2154" r:id="rId19"/>
    <p:sldId id="2300" r:id="rId20"/>
    <p:sldId id="2208" r:id="rId21"/>
    <p:sldId id="2301" r:id="rId22"/>
    <p:sldId id="2302" r:id="rId23"/>
    <p:sldId id="2303" r:id="rId24"/>
    <p:sldId id="2304" r:id="rId25"/>
    <p:sldId id="2305" r:id="rId26"/>
    <p:sldId id="815" r:id="rId27"/>
    <p:sldId id="890" r:id="rId28"/>
    <p:sldId id="2058" r:id="rId29"/>
    <p:sldId id="2171" r:id="rId30"/>
    <p:sldId id="2306" r:id="rId31"/>
    <p:sldId id="2307" r:id="rId32"/>
    <p:sldId id="298" r:id="rId3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6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341F"/>
    <a:srgbClr val="AA3F26"/>
    <a:srgbClr val="00339A"/>
    <a:srgbClr val="003FBC"/>
    <a:srgbClr val="FF6D6D"/>
    <a:srgbClr val="A20000"/>
    <a:srgbClr val="81301D"/>
    <a:srgbClr val="877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66" autoAdjust="0"/>
    <p:restoredTop sz="95892" autoAdjust="0"/>
  </p:normalViewPr>
  <p:slideViewPr>
    <p:cSldViewPr snapToObjects="1" showGuides="1">
      <p:cViewPr>
        <p:scale>
          <a:sx n="98" d="100"/>
          <a:sy n="98" d="100"/>
        </p:scale>
        <p:origin x="1296" y="58"/>
      </p:cViewPr>
      <p:guideLst>
        <p:guide orient="horz" pos="2186"/>
        <p:guide pos="2903"/>
      </p:guideLst>
    </p:cSldViewPr>
  </p:slideViewPr>
  <p:outlineViewPr>
    <p:cViewPr>
      <p:scale>
        <a:sx n="33" d="100"/>
        <a:sy n="33" d="100"/>
      </p:scale>
      <p:origin x="0" y="-4498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-31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handoutMaster" Target="handoutMasters/handoutMaster1.xml"/><Relationship Id="rId34" Type="http://schemas.openxmlformats.org/officeDocument/2006/relationships/notesMaster" Target="notesMasters/notesMaster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555031-67E6-4789-9C03-D478E6AD99D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338" y="254000"/>
            <a:ext cx="2073275" cy="6284913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5925" y="254000"/>
            <a:ext cx="6069013" cy="6284913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219200"/>
            <a:ext cx="4068763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219200"/>
            <a:ext cx="4070350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312738"/>
            <a:ext cx="2071688" cy="547846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312738"/>
            <a:ext cx="6067425" cy="547846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184275"/>
            <a:ext cx="4068763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184275"/>
            <a:ext cx="4070350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12"/>
          <a:srcRect t="1688" b="27"/>
          <a:stretch>
            <a:fillRect/>
          </a:stretch>
        </p:blipFill>
        <p:spPr>
          <a:xfrm>
            <a:off x="-33337" y="0"/>
            <a:ext cx="91773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5925" y="254000"/>
            <a:ext cx="8291513" cy="7096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028" name="KSO_BC1"/>
          <p:cNvSpPr>
            <a:spLocks noGrp="1"/>
          </p:cNvSpPr>
          <p:nvPr>
            <p:ph type="body"/>
          </p:nvPr>
        </p:nvSpPr>
        <p:spPr>
          <a:xfrm>
            <a:off x="419100" y="1184275"/>
            <a:ext cx="8291513" cy="53546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</p:txBody>
      </p:sp>
      <p:sp>
        <p:nvSpPr>
          <p:cNvPr id="102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{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DABE8B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"/>
          <p:cNvPicPr>
            <a:picLocks noChangeAspect="1"/>
          </p:cNvPicPr>
          <p:nvPr/>
        </p:nvPicPr>
        <p:blipFill>
          <a:blip r:embed="rId12"/>
          <a:srcRect l="1598" t="2747" r="1154" b="57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11"/>
          <p:cNvPicPr>
            <a:picLocks noChangeAspect="1"/>
          </p:cNvPicPr>
          <p:nvPr/>
        </p:nvPicPr>
        <p:blipFill>
          <a:blip r:embed="rId13"/>
          <a:srcRect r="3616" b="10127"/>
          <a:stretch>
            <a:fillRect/>
          </a:stretch>
        </p:blipFill>
        <p:spPr>
          <a:xfrm>
            <a:off x="6967538" y="5340350"/>
            <a:ext cx="2176462" cy="151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KSO_BT1"/>
          <p:cNvSpPr>
            <a:spLocks noGrp="1"/>
          </p:cNvSpPr>
          <p:nvPr>
            <p:ph type="title"/>
          </p:nvPr>
        </p:nvSpPr>
        <p:spPr>
          <a:xfrm>
            <a:off x="419100" y="312738"/>
            <a:ext cx="8291513" cy="6540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2053" name="KSO_BC1"/>
          <p:cNvSpPr>
            <a:spLocks noGrp="1"/>
          </p:cNvSpPr>
          <p:nvPr>
            <p:ph type="body"/>
          </p:nvPr>
        </p:nvSpPr>
        <p:spPr>
          <a:xfrm>
            <a:off x="419100" y="1219200"/>
            <a:ext cx="8291513" cy="457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</p:txBody>
      </p:sp>
      <p:sp>
        <p:nvSpPr>
          <p:cNvPr id="205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f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rgbClr val="E3BB6C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ctrTitle" idx="4294967295"/>
          </p:nvPr>
        </p:nvSpPr>
        <p:spPr>
          <a:xfrm>
            <a:off x="679450" y="1892300"/>
            <a:ext cx="7772400" cy="571500"/>
          </a:xfrm>
        </p:spPr>
        <p:txBody>
          <a:bodyPr vert="horz" wrap="square" lIns="91440" tIns="45720" rIns="91440" bIns="45720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zh-CN" altLang="en-US" sz="4000" dirty="0">
                <a:solidFill>
                  <a:srgbClr val="990000"/>
                </a:solidFill>
              </a:rPr>
              <a:t>入行</a:t>
            </a:r>
            <a:r>
              <a:rPr lang="zh-CN" altLang="en-US" sz="4000" dirty="0" smtClean="0">
                <a:solidFill>
                  <a:srgbClr val="990000"/>
                </a:solidFill>
              </a:rPr>
              <a:t>论</a:t>
            </a:r>
            <a:r>
              <a:rPr lang="en-US" altLang="zh-CN" sz="4000" dirty="0" smtClean="0">
                <a:solidFill>
                  <a:srgbClr val="990000"/>
                </a:solidFill>
              </a:rPr>
              <a:t>150</a:t>
            </a:r>
            <a:r>
              <a:rPr lang="zh-CN" altLang="en-US" sz="4000" dirty="0" smtClean="0">
                <a:solidFill>
                  <a:srgbClr val="990000"/>
                </a:solidFill>
              </a:rPr>
              <a:t>课</a:t>
            </a:r>
            <a:endParaRPr lang="zh-CN" altLang="zh-CN" sz="4000" dirty="0">
              <a:solidFill>
                <a:srgbClr val="990000"/>
              </a:solidFill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subTitle" idx="4294967295"/>
          </p:nvPr>
        </p:nvSpPr>
        <p:spPr>
          <a:xfrm>
            <a:off x="679450" y="2740025"/>
            <a:ext cx="7759700" cy="1409700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寂天菩萨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著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索达吉仁波切    宣讲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生西法师        辅导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100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3938" y="4425950"/>
            <a:ext cx="2462212" cy="183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45130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若人无所求，彼福无穷尽，乐长身贪故，莫令有机趁。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484784"/>
            <a:ext cx="8063681" cy="4759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重点6.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警惕所谓的“快乐”。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当我们遇到一些生贪的情况时，寂天菩萨教导我们“莫令有机趁”。教诫我们不要刻意追求快乐，因为即便得到快乐，对我们不一定是真正的好事，它有可能成为我们产生贪欲、烦恼、罪业和痛苦的一种因，因此说“莫令有机趁”。一方面我们要知足少欲；另一方面要用智慧观照快乐：轮回中的快乐，是有漏的、有过患的、短暂无常的、变化的，有可能让我们产生贪欲，要时刻警醒并用正念提醒自己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相关教证</a:t>
            </a:r>
            <a:endParaRPr lang="zh-CN" altLang="en-US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《涅槃经》云：“少欲者，不求不取；知足者，得少不悔恨。”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《佛说大乘无量寿经》中说：“不计众苦，少欲知足。”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小乘《毗奈耶经》和有关论典中说，修行人不能打扮，不能使用花鬘香水，也不能过于饱胀，必须过午不食等等，这些都是使身体不要贪得无厌的手段。如果过于贪执所求之法，将会招致各种痛苦。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45130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若人无所求，彼福无穷尽，乐长身贪故，莫令有机趁。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556539"/>
            <a:ext cx="8063681" cy="17583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相关公案</a:t>
            </a:r>
            <a:endParaRPr lang="zh-CN" altLang="en-US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唐朝华严宗的一位和尚，表面上严持净戒、广闻博学，但对财物很贪执。他生病时，一个小沙弥不小心将他的钵盂打碎，气得病情加重而死去，死后转生为一条毒蛇，仍不忘对小沙弥报仇。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不执悦意物，厥为真妙财。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412776"/>
            <a:ext cx="7991475" cy="50927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任何人，不将悦意的事物看得很重，那么他的受用最初容易获得，中间不会产生贪执的痛苦，最终不会出现耗尽的苦恼，因此才称得上是最妙的财物。如《亲友书》中云：“佛说一切财产中，知足乃为最殊胜，是故应当常知足，知足无财真富翁。”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对悦意的人或物不执著，就是一笔不小的财富。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虽然众生的本性对于“悦意物”是执著、贪爱的，“悦意物”看起来是一种“妙财”，得到之后自己会满足和快乐。但实际上所谓的“悦意物”只是一种显现上的妙财，它可能给我们带来很多执著、贪执，障碍我们的解脱。并不是不可以拥有“悦意物”，关键是拥有时我们的心态是怎样的。内心不执著、不攀比，就没有竞争，就不会有痛苦。没有为“悦意物”苦思冥想、不断奋斗，就没有很多压力，自然而然就会获得快乐。因此我们要想方设法让自己的心满足，做到：得不到不痛苦，得到后不执著，失去了不伤心。一旦达到没有什么可贪的境界，那就已经获得了最妙的财富，即使身无分文，也是真正的富翁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不执悦意物，厥为真妙财。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412776"/>
            <a:ext cx="7991475" cy="50927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重点2.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远离“悦意物”就能万事大吉？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烦恼可由因而起，也可以由缘而起。如果烦恼由缘而起，那么远离、放弃这个对境（缘）就不会生贪心。这种方式只能使贪心暂时不起，但我们无法保证永远不接触这些“悦意物”。真正的解决方法是从内心彻底放弃对外境的执著，无论拥有与否，失去与否，都无法改变我们的心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重点3.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不堕两边。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上师在讲记中提醒我们，所谓的知足少欲不应堕两边。有些时候财富越多，修行会越差，但如果穷到连饭都吃不上，那还谈何修行？所以佛经里说，不堕两边即是修行的顺缘。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重点4.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如何做到不执著？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们之所以执著“悦意物”，是因为它有功德、好处。为了对治贪执的心，我们可以从反方面观察“悦意物”的过患，或者从空性的角度进行观察和分析。我们要了知，所谓万法皆空，并不是源于我们对某件事物刻意挑毛病，使得它从原来的悦意变成了空。真实的状态是，显现在我们心识前的这些东西，原本就是无常的、有漏的、不净的，它的本性是如梦如幻的、无自性的、假立的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不执悦意物，厥为真妙财。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412776"/>
            <a:ext cx="7991475" cy="4759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就如上师在讲记中讲解《佛子行》：见到赏心悦目的对境时，应把它看作无有实质，犹如夏天的彩虹，如此就不会产生贪著了。除了空性的思维，还可以用无常的修法来熄灭执着。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教证：</a:t>
            </a:r>
            <a:endParaRPr lang="zh-CN" altLang="en-US" sz="1800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华智仁波切说：我的至尊上师（如来芽尊者）不止一次地说过：“我无论看见世间如何高贵、如何权威、如何富裕、如何俊美之人，也不会生起羡慕之心，而注重前辈高僧大德的事迹，这就是因为自己的相续中生起了少许无常观的缘故。我除了无常以外也再没有其他更殊胜的教言传授给别人。”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理证：</a:t>
            </a:r>
            <a:endParaRPr lang="zh-CN" altLang="en-US" sz="1800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某个东西永恒不变，可永久拥有，对它执著还说得过去。但万法无常迁变，变化的东西永远抓不住，无法控制。执著永远控制不了的东西有何意义呢？为此付出很多时间、精力，以至于以造罪为代价，从智者的眼光看，没有任何实义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不执悦意物，厥为真妙财。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556286"/>
            <a:ext cx="7991475" cy="275844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相关教证</a:t>
            </a:r>
            <a:endParaRPr lang="zh-CN" altLang="en-US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《遗教经》中说：“行少欲者，心则坦然。无所忧畏，触事有余。”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上师如意宝的《忠言心之明点》和许多圣者的教言中都教诫我们：修道的过程中，对财物和人首先要看破，不敢说完全断掉贪执，至少也不要欲望太大。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《法华经》云：“是人少欲知足，能修普贤之行。”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4. 莲池大师说：“人生解知足，烦恼一时除。”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5. 龙猛菩萨在《亲友书》中云：“佛说一切财产中，知足乃为最殊胜，是故应当常知足，知足无财真富翁。”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可怖不净身，不动待他牵，火化终成灰，何故执为我？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405532"/>
            <a:ext cx="7991475" cy="4759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若想：虽然不应耽著受用，但贪执身体是理所应当的事。事实并非如此，这个身体终将化为灰迹，并且自己独立并不能行动，要依靠心的牵引才能活动，为什么要将如此肮脏的色法执为我呢？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从“可怖不净身”看色身的低劣。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可怖：我们看到尸体很害怕，但实际上我们见而生畏的尸体就是现在的身体。如米拉日巴尊者所说，“见而生畏之尸体即是现在之身体”。不净：身体从骨髓到皮肤，到中间的内脏，再到里面的血液、肌肉、脂肪，还有大小便、脓血等等，仔细观察，身体的确是从里到外充满了不净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重点2.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从“不动待他牵”看色身的低劣。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身体是一种色法、无情法的自性，本身是不能自主行动的，有了风大才可以移动；或具足心识，心识指挥身体方能移动，所以颂词中称之为“待他牵”，依靠心的牵引才能动，由此把身体定义成低劣。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可怖不净身，不动待他牵，火化终成灰，何故执为我？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405532"/>
            <a:ext cx="7991475" cy="4759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重点3.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从“火化终成灰”看色身的低劣。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人死后，身体火化变成灰，我们平日所执著的一个人、一个身体，最后就变成一把灰；或者被埋在地下，慢慢腐烂或被虫子吃掉；或把身体放在尸陀林，在短短的十几分钟里，几十只秃鹫把它吃得干干净净，什么都不剩下，以此说身体低劣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重点4.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“何故执为我”？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上师在讲记中引用了虚云老和尚参的话头：“拖死尸是谁”。整天将这个尸体拖来拖去的到底是谁呢？就是“我”。而“我”又在哪里？为保养这个身体花再多的钱也没有意义，只有把这个身体当做旅店，或当做衣服，它只是此生的心识所依，若能这样对待身体，我们对生老病死就会有清晰的认识，就不会过分贪执这个低劣的身体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相关教证</a:t>
            </a:r>
            <a:endParaRPr lang="zh-CN" altLang="en-US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龙猛菩萨说过：“身际如灰干际坠，终究不净无实质。”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126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无论生与死，朽身何所为？岂异粪等物？怎不除我慢？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477287"/>
            <a:ext cx="7991475" cy="50927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无论是活还是死，这个虚妄的身体又能对我做什么呢？难道与粪便等物品有什么差别吗？呜呼！为什么不遣除将这个身体执为我与我所的慢心呢？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“无论生与死，朽身何所为”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不管是生、是死，都改变不了身体虚妄、腐朽的状态，因为它很脆弱、内外充满了不净，且死后很快腐烂掉。这就是身体这个无情物的自性，它只是承载我们这一世心识的所依，死后便离我们而去，所以说“朽身何所为”，这个腐朽、虚妄的身体无法给我们带来很多坚实的意义。如果把这个“朽身”执为我和我所，任它再去造轮回的业，这完全是一种颠倒。正确的做法是，将此身作为我们修道的工具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重点2.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“岂异粪等物？”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身体与粪便等低劣物本质上并没有任何差别，粪便臭秽、不净，身体也同样臭秽、不净，只不过皮肤把臭秽身包裹住了，并用种种装饰（衣物、饰品等）将整个身体进行了装扮，从而看似干净悦意，其实它的本性“岂异粪等物”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126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无论生与死，朽身何所为？岂异粪等物？怎不除我慢？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477287"/>
            <a:ext cx="7991475" cy="50927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重点3.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“怎不除我慢？”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此处的我慢是认为身体是“我的”的那种慢心。本来没有的却认为真实存在，这就是“慢”；本来身体没有什么功德，但偏偏特别贪执，这就是“我慢”。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众生最执著的就是自己的身体。但它却给我们带来了很多麻烦、痛苦。如病苦的痛苦、受打击时的痛苦、被指责时的痛苦等等。比如别人指责我们：“你长得好丑、好矮”，我们心情马上变糟，马上产生痛苦。假如没有去除我慢，我们永远不会有快乐，更谈不上解脱。我们应把身体作为修道工具。它要死了，我们就想：这个修道的工具该抛弃了，我要再换一个工具，就像换件衣服一样，再选择下一个身体，把下一个身体再作为修道的工具。如此，就可以轻松面对生老病死，就可以从很多执著中解脱出来，一心一意地修持善法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重点4.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破“身体跟衣服是有差别的，衣服不会有疼痛，但身体稍微碰一下是很痛的。”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身体的疼痛也是因为执着，如果不执著，身体被触碰就不会有疼痛感。如果有了执著，别人把你的衣服烧了，还不是心痛得要命，好像自己的身体被烧了一样。如果没有我执，身体跟一件衣服本质上没什么差别。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type="subTitle" idx="4294967295"/>
          </p:nvPr>
        </p:nvSpPr>
        <p:spPr>
          <a:xfrm>
            <a:off x="2124075" y="3933825"/>
            <a:ext cx="2573338" cy="1382713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algn="l" eaLnBrk="1" hangingPunct="1"/>
            <a:r>
              <a:rPr lang="zh-CN" altLang="zh-CN" sz="1800" b="1" dirty="0"/>
              <a:t>顶礼本师释迦摩尼佛</a:t>
            </a:r>
            <a:endParaRPr lang="zh-CN" altLang="zh-CN" sz="1800" b="1" dirty="0"/>
          </a:p>
          <a:p>
            <a:pPr lvl="0" algn="l" eaLnBrk="1" hangingPunct="1"/>
            <a:r>
              <a:rPr lang="zh-CN" altLang="zh-CN" sz="1800" b="1" dirty="0"/>
              <a:t>顶礼文殊智慧勇士</a:t>
            </a:r>
            <a:endParaRPr lang="zh-CN" altLang="zh-CN" sz="1800" b="1" dirty="0"/>
          </a:p>
          <a:p>
            <a:pPr lvl="0" algn="l" eaLnBrk="1" hangingPunct="1"/>
            <a:r>
              <a:rPr lang="zh-CN" altLang="zh-CN" sz="1800" b="1" dirty="0"/>
              <a:t>顶礼传承大恩上师</a:t>
            </a:r>
            <a:endParaRPr lang="zh-CN" altLang="zh-CN" sz="1800" b="1" dirty="0"/>
          </a:p>
        </p:txBody>
      </p:sp>
      <p:sp>
        <p:nvSpPr>
          <p:cNvPr id="5123" name="Rectangle 4"/>
          <p:cNvSpPr>
            <a:spLocks noGrp="1"/>
          </p:cNvSpPr>
          <p:nvPr/>
        </p:nvSpPr>
        <p:spPr>
          <a:xfrm>
            <a:off x="4427538" y="3789363"/>
            <a:ext cx="2573337" cy="166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自大圣境五台山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文殊加持入心间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祈祷晋美彭措足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证悟意传求加持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</p:txBody>
      </p:sp>
      <p:sp>
        <p:nvSpPr>
          <p:cNvPr id="5124" name="Rectangle 5"/>
          <p:cNvSpPr>
            <a:spLocks noGrp="1"/>
          </p:cNvSpPr>
          <p:nvPr/>
        </p:nvSpPr>
        <p:spPr>
          <a:xfrm>
            <a:off x="2763838" y="5516563"/>
            <a:ext cx="5367337" cy="4841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2000" b="1" i="1" dirty="0">
                <a:solidFill>
                  <a:srgbClr val="D00000"/>
                </a:solidFill>
                <a:latin typeface="Arial" panose="020B0604020202020204" pitchFamily="34" charset="0"/>
              </a:rPr>
              <a:t>为度化一切众生发无上殊胜的菩提心而学习</a:t>
            </a:r>
            <a:endParaRPr lang="zh-CN" altLang="zh-CN" sz="2000" b="1" i="1" dirty="0">
              <a:solidFill>
                <a:srgbClr val="D00000"/>
              </a:solidFill>
              <a:latin typeface="Arial" panose="020B0604020202020204" pitchFamily="34" charset="0"/>
            </a:endParaRPr>
          </a:p>
        </p:txBody>
      </p:sp>
      <p:pic>
        <p:nvPicPr>
          <p:cNvPr id="5125" name="Picture 6" descr="%MV`K6N{36%5XM2A7BYBQ_4"/>
          <p:cNvPicPr>
            <a:picLocks noChangeAspect="1"/>
          </p:cNvPicPr>
          <p:nvPr/>
        </p:nvPicPr>
        <p:blipFill>
          <a:blip r:embed="rId1"/>
          <a:srcRect l="11063" r="957" b="48874"/>
          <a:stretch>
            <a:fillRect/>
          </a:stretch>
        </p:blipFill>
        <p:spPr>
          <a:xfrm>
            <a:off x="2195513" y="1557338"/>
            <a:ext cx="4673600" cy="222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126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无论生与死，朽身何所为？岂异粪等物？怎不除我慢？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477287"/>
            <a:ext cx="7991475" cy="342519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重点5.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追随圣者足迹精进修行。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很多人修行不成功是有原因的，一是心里对佛法有怀疑，对上师起邪见，被很多邪见和怀疑阻挡着；还有一个就是心力不够。如果心力特别强，像米拉日巴尊者、无垢光尊者那样，把身体当成一堆草，且不说一生当中成佛，至少也获得了不堕恶趣的把握。故我们应该追随圣者的脚步，如是精进修行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相关教证</a:t>
            </a:r>
            <a:endParaRPr lang="zh-CN" altLang="en-US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广钦老和尚说过：“我们要舍弃身体，为常住做任何一件事，若太爱惜身体了，即无法修福，反而被臭皮囊骗走了。”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证严法师在《静思语》中说：“众生有烦恼，是因为我执的关系。”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126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奉承此身故，无义集诸苦，于此似树身，何劳贪与嗔？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477287"/>
            <a:ext cx="7991475" cy="4759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由于听从自身的指使而毫无意义积聚痛苦，对于树木般的这个身体，为何贪执嗔恨呢？它根本不是贪嗔的对境。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“奉承此身故，无义集诸苦”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凡夫对这个身体的爱护、奉承已经达到没有底线的程度，它希求什么，我们就马上想方设法满足它的需求。有了身体，它会病、会饿、会渴、会疲劳，因此很多痛苦便随之而来。听法很累、打坐很累、磕头很累、放生很累、转绕很累，便一再拖延、逃避，白白放弃了应该修持的善法。《妙法莲华经》云：“薄德少福人，众苦所逼迫。”福报浅薄的人贪执身体，因而被各种痛苦所逼迫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当我们修善法时，都未必能压制恶心，更何况完全不修善法，任凭恶心源源不断地冒出来，无休止地疯长和增上。这些恶心的增长，对我们当下和以后的身心形成了痛苦的因。因此颂词说“无义集诸苦”，而“奉承此身”，一方面让自己的痛苦增长，另一方面造作轮回的恶因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126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奉承此身故，无义集诸苦，于此似树身，何劳贪与嗔？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477287"/>
            <a:ext cx="7991475" cy="50927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重点2.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“于此似树身，何劳贪与嗔？”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们所辛苦奉承的这个身体就如树木般都是无情物，只不过因为神识加入，身体才好像有了知觉，因此说身体非常低劣，如前面所说的，“可怖”“不净”“不动待他牵”“火化终成灰”，而且“无论生与死”都是“朽身”“岂异粪等物”。我们对这个低劣的无情物产生贪爱、嗔恨等烦恼，并因为这个烦恼，最终感受强烈的痛苦。真正有智慧的人，一定会了知这一切完全没有意义，对于这样的无情物，不贪不嗔是最好的态度。如本师释迦牟尼佛，无论多少天人赞叹、供养，都不会有任何贪执；又无论有多少如提婆达多般的人进行损害，也不会有丝毫嗔恨，这就是真正的无我境界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重点3.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上师教诫。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一定要对内容详细思维，看自己所想的跟经论所讲是否吻合。如果不谋而合，说明自己的心与诸佛菩萨的智慧相应；反之，如果有很多怀疑或不理解，就应该在善知识或道友面前辩论探讨，以解开自己心中的疑团。总之，一方面要祈祷十方三世诸佛，加持自己的正知正见和菩提心越来越增上，同时也要精进努力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126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奉承此身故，无义集诸苦，于此似树身，何劳贪与嗔？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477287"/>
            <a:ext cx="7991475" cy="3759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相关教证</a:t>
            </a:r>
            <a:endParaRPr lang="zh-CN" altLang="en-US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佛经中说：“不当取所爱，亦莫厌无爱。”心不要过于贪执什么，也不要过于讨厌什么，对任何事物要有平等心。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《妙法莲华经》云：“薄德少福人，众苦所逼迫。”福报浅薄的人贪执身体，因而被各种痛苦所逼迫。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月称菩萨言：“如铁物熔化，岂性变液体？如是苦性身，岂能成乐性？”意为：将铁银等金属加热至一定温度时，它们会暂时由固体形态熔变为液体形态，但这只是暂时现象，铁银等金属绝不会舍弃其固体本性，而变为液体性质的物品，只要温度稍降，金属液会立即凝固，恢复原状。同样，身体的本性即是苦，依世俗外缘无论怎样改造，也不可变为安乐体，世人的一切努力暂时似乎能带来一些自我陶醉，然而最终仍会归于痛苦之中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867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8" name="TextBox 16"/>
          <p:cNvSpPr/>
          <p:nvPr/>
        </p:nvSpPr>
        <p:spPr>
          <a:xfrm>
            <a:off x="857250" y="2060575"/>
            <a:ext cx="6902450" cy="1814431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1.按照小乘观点，什么是圣者种性？大乘又是如何定义的？怎样让自己具备这一功德？这样有什么好处？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679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0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297527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2.为什么说看得破是人生最大的快乐？你对此有哪些体会？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2331307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3.有些人认为不耽著受用是合理的，但贪著身体理所当然。对于这种想法，你怎么看？请从三个方面进行分析，并说明怎么样正确对待这个身体。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780637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4.名词解释：慢，我慢。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pic>
        <p:nvPicPr>
          <p:cNvPr id="29700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810783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5.很多人修行不成功，主要是因为什么原因？明白此理之后，你自己有什么打算？怎么样去帮助周围的人？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pic>
        <p:nvPicPr>
          <p:cNvPr id="29700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814411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6.请从名言和胜义的角度分别说明，身体的本质是什么？你依靠何种方法对此生起定解？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8"/>
          <p:cNvSpPr/>
          <p:nvPr/>
        </p:nvSpPr>
        <p:spPr>
          <a:xfrm>
            <a:off x="3276600" y="666750"/>
            <a:ext cx="288766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顶礼寂天菩萨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6147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5105" y="2492375"/>
            <a:ext cx="2009140" cy="2473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矩形 1"/>
          <p:cNvSpPr/>
          <p:nvPr/>
        </p:nvSpPr>
        <p:spPr>
          <a:xfrm>
            <a:off x="4356100" y="2348865"/>
            <a:ext cx="3168650" cy="2656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尽舍国政善开显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稀奇佛子行之理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弘扬佛陀教法者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寂天菩萨前顶礼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638175" y="312738"/>
            <a:ext cx="7851775" cy="654050"/>
          </a:xfrm>
          <a:solidFill>
            <a:srgbClr val="990000">
              <a:alpha val="100000"/>
            </a:srgbClr>
          </a:solidFill>
        </p:spPr>
        <p:txBody>
          <a:bodyPr vert="horz" wrap="square" lIns="91440" tIns="45720" rIns="91440" bIns="45720" anchor="b" anchorCtr="0"/>
          <a:lstStyle/>
          <a:p>
            <a:pPr algn="ctr" eaLnBrk="1" hangingPunct="1"/>
            <a:r>
              <a:rPr lang="zh-CN" altLang="zh-CN" dirty="0">
                <a:solidFill>
                  <a:schemeClr val="bg1"/>
                </a:solidFill>
                <a:latin typeface="幼圆" pitchFamily="49" charset="-122"/>
              </a:rPr>
              <a:t>回      向</a:t>
            </a:r>
            <a:endParaRPr lang="zh-CN" altLang="zh-CN" dirty="0">
              <a:solidFill>
                <a:schemeClr val="bg1"/>
              </a:solidFill>
              <a:latin typeface="幼圆" pitchFamily="49" charset="-122"/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1849438" y="1111250"/>
            <a:ext cx="5429250" cy="5491163"/>
          </a:xfrm>
          <a:ln w="76200" cmpd="tri">
            <a:solidFill>
              <a:srgbClr val="990000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lnSpc>
                <a:spcPct val="90000"/>
              </a:lnSpc>
              <a:buNone/>
            </a:pPr>
            <a:endParaRPr lang="zh-CN" altLang="en-US" sz="1800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所南德义檀嘉热巴涅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托内尼波札南潘协将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杰嘎纳其瓦隆彻巴耶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哲波措利卓瓦卓瓦效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文殊师利勇猛智  普贤慧行亦复然</a:t>
            </a:r>
            <a:endParaRPr lang="zh-CN" altLang="en-US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随彼一切常修学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三世诸佛所称叹   如是最胜诸大愿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为得普贤殊胜行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生生世世不离师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恒时享用胜法乐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圆满地道功德已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唯愿速得金刚持</a:t>
            </a:r>
            <a:endParaRPr lang="zh-CN" altLang="en-US" b="1" dirty="0">
              <a:solidFill>
                <a:srgbClr val="990000"/>
              </a:solidFill>
              <a:latin typeface="宋体" panose="02010600030101010101" pitchFamily="2" charset="-122"/>
            </a:endParaRPr>
          </a:p>
        </p:txBody>
      </p:sp>
      <p:pic>
        <p:nvPicPr>
          <p:cNvPr id="3277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" y="996950"/>
            <a:ext cx="1504950" cy="1852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149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675" y="1657350"/>
            <a:ext cx="9010650" cy="354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150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19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Rectangle 39"/>
          <p:cNvSpPr>
            <a:spLocks noGrp="1"/>
          </p:cNvSpPr>
          <p:nvPr/>
        </p:nvSpPr>
        <p:spPr>
          <a:xfrm>
            <a:off x="2700338" y="125413"/>
            <a:ext cx="5422900" cy="558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150</a:t>
            </a:r>
            <a:r>
              <a:rPr lang="zh-CN" altLang="en-US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课</a:t>
            </a:r>
            <a:r>
              <a:rPr lang="zh-CN" altLang="en-US" sz="3000" b="1" dirty="0">
                <a:solidFill>
                  <a:srgbClr val="C00000"/>
                </a:solidFill>
                <a:sym typeface="Calibri" panose="020F0502020204030204" pitchFamily="34" charset="0"/>
              </a:rPr>
              <a:t>总义归摄</a:t>
            </a:r>
            <a:endParaRPr lang="zh-CN" altLang="en-US" sz="3000" b="1" dirty="0">
              <a:solidFill>
                <a:srgbClr val="C00000"/>
              </a:solidFill>
              <a:sym typeface="Calibri" panose="020F0502020204030204" pitchFamily="34" charset="0"/>
            </a:endParaRPr>
          </a:p>
        </p:txBody>
      </p:sp>
      <p:sp>
        <p:nvSpPr>
          <p:cNvPr id="819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0" name="矩形 10"/>
          <p:cNvSpPr/>
          <p:nvPr/>
        </p:nvSpPr>
        <p:spPr>
          <a:xfrm>
            <a:off x="3227215" y="1680974"/>
            <a:ext cx="5386657" cy="3692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本课第宣说“贪身之过患”之“旁述知足之功德”以及“贪执不合理”之“由于低劣故贪不合理”。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1.如果一个人对世俗欲尘心无所求，他的福德快乐将会无有穷尽。贪图安乐只会增长对身体的贪执，所以不要让自身有享乐的机会。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2.如果对世间所谓的悦意的事物无有贪执，那么此人已经获得了最胜妙的财富。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3.凡夫的色身具有低劣性，如此低劣的身体，有什么可贪执的？拥有它有什么值得傲慢的？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4.往昔我们因为百般呵护、奉侍这个不净身，为它积累了诸多痛苦的因，而实际上这个色身如同“树身”一般无有感觉，根本不值得我们为它生贪和生嗔。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15" y="1786255"/>
            <a:ext cx="2232025" cy="3369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150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-108585" y="1628775"/>
            <a:ext cx="9144000" cy="3167380"/>
            <a:chOff x="-171" y="2565"/>
            <a:chExt cx="14400" cy="498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rcRect t="30046" b="23759"/>
            <a:stretch>
              <a:fillRect/>
            </a:stretch>
          </p:blipFill>
          <p:spPr>
            <a:xfrm>
              <a:off x="-171" y="2565"/>
              <a:ext cx="14400" cy="4989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9607" y="2565"/>
              <a:ext cx="4509" cy="126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45130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若人无所求，彼福无穷尽，乐长身贪故，莫令有机趁。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484784"/>
            <a:ext cx="8063681" cy="50927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释义</a:t>
            </a:r>
            <a:endParaRPr lang="en-US" altLang="zh-CN" sz="1800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何人如果对身体受用一无所求，那么他的圆满快乐无穷无尽。对自身的贪欲只会越来越增长，因此绝不要让它有机可乘。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重点1</a:t>
            </a: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佛系的“无所求”并不是傻傻的。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无所求”并不是说这个人变成了木头或石头，没有心，也没有任何的想法了，而是对于现在的身体或种种状态比较满足，知足少欲。少欲就是对一切没有特别的要求，任何时候都随缘；而所谓知足，是即使得不到自己的所求，也不会有悔恨、痛苦。在上师讲记中，提到做人应该有满足感。按照《俱舍论释》中讲，圣者有四种种性，一是以菲薄法衣而满足，二是以粗粝斋饭而满足，三是以简陋床榻而满足，四是喜欢闻思修行，这四者都是知足少欲的自性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重点2.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为何“无所求”就能“彼福无穷尽”？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第一种解读：这是一种因果关系。如果一个人能知足少欲，对物质和享受没有很多想法，或者说能够满足于当前的状态，贪欲少，那他就可以把心专注于善法和解脱上。通过听闻善法、思维善法、修行善法的方式来增长资粮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45130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若人无所求，彼福无穷尽，乐长身贪故，莫令有机趁。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484784"/>
            <a:ext cx="8063681" cy="4759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增长了资粮，他的福德便可无穷无尽。想让自己的福德无穷尽地增长，要素或前提就是“无所求”，内心做到知足少欲，因为一个人的精力有限，如果把精力放在追求欲妙上，就没有精力追求善法和解脱。追求现世的心和追求解脱的心一定是矛盾的、水火不相容的一种状态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第二种解读：有些大德解读饿鬼苦的时候说，饿鬼并不是因为真的吃不到东西而很痛苦，而是因为内心满足不了。无法满足是饿鬼不共的痛苦。可以说，某些世间的富人，不是因为吃不到饭或没有东西而痛苦，而是因为欲望不断增上而永远满足不了，所以他就相合于饿鬼的状态，造的业也就相应于饿鬼道的业。不满足，便永无快乐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重点3.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知足少欲等于穷光蛋？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知足少欲”并不是让我们一定要当个穷人。很多佛经论典中说，如果前世福报显现，不需要勤作，自然而然就可以获得很多财富，关键是要知足，然后把注意力放在善法上，通过闻思修善法，增长无穷无尽的福德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45130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若人无所求，彼福无穷尽，乐长身贪故，莫令有机趁。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413029"/>
            <a:ext cx="8063681" cy="5759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重点4.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快乐本身是否一定增长身体的贪欲？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不一定。快乐和痛苦是一种果，快乐是以前善法的果，痛苦是以前罪业的果。它们的因是善或恶，但果的本体是无记，即快乐或痛苦本身不是善也不是恶，它只是一种果报。所以说快乐本身不一定增长身体的贪欲，关键是看得到快乐时内心的状态。一般情况下，得到快乐或快乐越来越多时，通常会增长人的贪欲。为什么此处讲“乐长身贪故”？因为绝大多数的众生没有驾驭快乐的能力，没有一定的境界和智慧，无法驾驭快乐。所以当他们获得快乐的时候自然就增长贪欲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重点5.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面对快乐，圣者和凡夫究竟有何不同？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智者：知道快乐是以前善业的果报，本身是无记的、无常的，有可能会障碍自己的修行。所以他们在感受快乐时，对快乐本身不贪执，因此就不会增长身贪。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凡夫：只要是快乐，不增长贪心的几乎没有。比如说饭很好吃——饮食的快乐增长我们身体的贪欲；衣服很好看、很暖和、很高档——衣服也会增长我们身体的贪欲；房子很好，交通工具很好等等，各种快乐都能增长身体的贪欲。凡夫很难有完全驾驭财富和快乐的能力，因此对他们来说，快乐经常起到一种增上身贪的作用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A000120150318A04PWBG">
  <a:themeElements>
    <a:clrScheme name="8_A000120150318A04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C0923E"/>
      </a:accent2>
      <a:accent3>
        <a:srgbClr val="FFFFFF"/>
      </a:accent3>
      <a:accent4>
        <a:srgbClr val="505050"/>
      </a:accent4>
      <a:accent5>
        <a:srgbClr val="C1B9B3"/>
      </a:accent5>
      <a:accent6>
        <a:srgbClr val="AE8437"/>
      </a:accent6>
      <a:hlink>
        <a:srgbClr val="00B0F0"/>
      </a:hlink>
      <a:folHlink>
        <a:srgbClr val="AFB2B4"/>
      </a:folHlink>
    </a:clrScheme>
    <a:fontScheme name="8_A000120150318A04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A000120150318A04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C0923E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E8437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A000120150324A07PWBG">
  <a:themeElements>
    <a:clrScheme name="10_A000120150324A07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B78623"/>
      </a:accent2>
      <a:accent3>
        <a:srgbClr val="FFFFFF"/>
      </a:accent3>
      <a:accent4>
        <a:srgbClr val="505050"/>
      </a:accent4>
      <a:accent5>
        <a:srgbClr val="C1B9B3"/>
      </a:accent5>
      <a:accent6>
        <a:srgbClr val="A6791F"/>
      </a:accent6>
      <a:hlink>
        <a:srgbClr val="00B0F0"/>
      </a:hlink>
      <a:folHlink>
        <a:srgbClr val="AFB2B4"/>
      </a:folHlink>
    </a:clrScheme>
    <a:fontScheme name="10_A000120150324A07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A000120150324A07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B78623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6791F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7761</Words>
  <Application>WPS 演示</Application>
  <PresentationFormat>全屏显示(4:3)</PresentationFormat>
  <Paragraphs>371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50" baseType="lpstr">
      <vt:lpstr>Arial</vt:lpstr>
      <vt:lpstr>宋体</vt:lpstr>
      <vt:lpstr>Wingdings</vt:lpstr>
      <vt:lpstr>微软雅黑</vt:lpstr>
      <vt:lpstr>幼圆</vt:lpstr>
      <vt:lpstr>Wingdings 2</vt:lpstr>
      <vt:lpstr>Wingdings</vt:lpstr>
      <vt:lpstr>Calibri</vt:lpstr>
      <vt:lpstr>楷体</vt:lpstr>
      <vt:lpstr>黑体</vt:lpstr>
      <vt:lpstr>Arial Unicode MS</vt:lpstr>
      <vt:lpstr>KSOFABBDAFC8</vt:lpstr>
      <vt:lpstr>Segoe Print</vt:lpstr>
      <vt:lpstr>KSOFABBE2427</vt:lpstr>
      <vt:lpstr>Wingdings 2</vt:lpstr>
      <vt:lpstr>幼圆</vt:lpstr>
      <vt:lpstr>方正幼线_GBK</vt:lpstr>
      <vt:lpstr>方正仿宋_GB2312</vt:lpstr>
      <vt:lpstr>8_A000120150318A04PWBG</vt:lpstr>
      <vt:lpstr>10_A000120150324A07PWBG</vt:lpstr>
      <vt:lpstr>入行论149课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回      向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入行论78课</dc:title>
  <dc:creator>Lenovo</dc:creator>
  <cp:lastModifiedBy>刘冰</cp:lastModifiedBy>
  <cp:revision>207</cp:revision>
  <dcterms:created xsi:type="dcterms:W3CDTF">2015-10-10T17:40:00Z</dcterms:created>
  <dcterms:modified xsi:type="dcterms:W3CDTF">2026-06-05T02:48:57Z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E89B3DCEDA9042B3ADCAADA8FA02EABD_13</vt:lpwstr>
  </property>
</Properties>
</file>