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0" r:id="rId2"/>
  </p:sldMasterIdLst>
  <p:notesMasterIdLst>
    <p:notesMasterId r:id="rId3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81" r:id="rId13"/>
    <p:sldId id="283" r:id="rId14"/>
    <p:sldId id="284" r:id="rId15"/>
    <p:sldId id="269" r:id="rId16"/>
    <p:sldId id="285" r:id="rId17"/>
    <p:sldId id="286" r:id="rId18"/>
    <p:sldId id="271" r:id="rId19"/>
    <p:sldId id="273" r:id="rId20"/>
    <p:sldId id="274" r:id="rId21"/>
    <p:sldId id="292" r:id="rId22"/>
    <p:sldId id="287" r:id="rId23"/>
    <p:sldId id="290" r:id="rId24"/>
    <p:sldId id="289" r:id="rId25"/>
    <p:sldId id="275" r:id="rId26"/>
    <p:sldId id="276" r:id="rId27"/>
    <p:sldId id="277" r:id="rId28"/>
    <p:sldId id="278" r:id="rId29"/>
    <p:sldId id="279" r:id="rId3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1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13" Type="http://schemas.openxmlformats.org/officeDocument/2006/relationships/tags" Target="../tags/tag29.xml"/><Relationship Id="rId3" Type="http://schemas.openxmlformats.org/officeDocument/2006/relationships/tags" Target="../tags/tag19.xml"/><Relationship Id="rId7" Type="http://schemas.openxmlformats.org/officeDocument/2006/relationships/tags" Target="../tags/tag23.xml"/><Relationship Id="rId12" Type="http://schemas.openxmlformats.org/officeDocument/2006/relationships/tags" Target="../tags/tag28.xml"/><Relationship Id="rId17" Type="http://schemas.openxmlformats.org/officeDocument/2006/relationships/notesSlide" Target="../notesSlides/notesSlide10.xml"/><Relationship Id="rId2" Type="http://schemas.openxmlformats.org/officeDocument/2006/relationships/tags" Target="../tags/tag18.xml"/><Relationship Id="rId16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tags" Target="../tags/tag27.xml"/><Relationship Id="rId5" Type="http://schemas.openxmlformats.org/officeDocument/2006/relationships/tags" Target="../tags/tag21.xml"/><Relationship Id="rId15" Type="http://schemas.openxmlformats.org/officeDocument/2006/relationships/tags" Target="../tags/tag31.xml"/><Relationship Id="rId10" Type="http://schemas.openxmlformats.org/officeDocument/2006/relationships/tags" Target="../tags/tag26.xml"/><Relationship Id="rId4" Type="http://schemas.openxmlformats.org/officeDocument/2006/relationships/tags" Target="../tags/tag20.xml"/><Relationship Id="rId9" Type="http://schemas.openxmlformats.org/officeDocument/2006/relationships/tags" Target="../tags/tag25.xml"/><Relationship Id="rId14" Type="http://schemas.openxmlformats.org/officeDocument/2006/relationships/tags" Target="../tags/tag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3" Type="http://schemas.openxmlformats.org/officeDocument/2006/relationships/tags" Target="../tags/tag34.xml"/><Relationship Id="rId7" Type="http://schemas.openxmlformats.org/officeDocument/2006/relationships/tags" Target="../tags/tag38.xml"/><Relationship Id="rId12" Type="http://schemas.openxmlformats.org/officeDocument/2006/relationships/notesSlide" Target="../notesSlides/notesSlide1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36.xml"/><Relationship Id="rId10" Type="http://schemas.openxmlformats.org/officeDocument/2006/relationships/tags" Target="../tags/tag41.xml"/><Relationship Id="rId4" Type="http://schemas.openxmlformats.org/officeDocument/2006/relationships/tags" Target="../tags/tag35.xml"/><Relationship Id="rId9" Type="http://schemas.openxmlformats.org/officeDocument/2006/relationships/tags" Target="../tags/tag4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49.xml"/><Relationship Id="rId13" Type="http://schemas.openxmlformats.org/officeDocument/2006/relationships/tags" Target="../tags/tag54.xml"/><Relationship Id="rId3" Type="http://schemas.openxmlformats.org/officeDocument/2006/relationships/tags" Target="../tags/tag44.xml"/><Relationship Id="rId7" Type="http://schemas.openxmlformats.org/officeDocument/2006/relationships/tags" Target="../tags/tag48.xml"/><Relationship Id="rId12" Type="http://schemas.openxmlformats.org/officeDocument/2006/relationships/tags" Target="../tags/tag53.xml"/><Relationship Id="rId17" Type="http://schemas.openxmlformats.org/officeDocument/2006/relationships/notesSlide" Target="../notesSlides/notesSlide17.xml"/><Relationship Id="rId2" Type="http://schemas.openxmlformats.org/officeDocument/2006/relationships/tags" Target="../tags/tag43.xml"/><Relationship Id="rId16" Type="http://schemas.openxmlformats.org/officeDocument/2006/relationships/slideLayout" Target="../slideLayouts/slideLayout1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tags" Target="../tags/tag52.xml"/><Relationship Id="rId5" Type="http://schemas.openxmlformats.org/officeDocument/2006/relationships/tags" Target="../tags/tag46.xml"/><Relationship Id="rId15" Type="http://schemas.openxmlformats.org/officeDocument/2006/relationships/tags" Target="../tags/tag56.xml"/><Relationship Id="rId10" Type="http://schemas.openxmlformats.org/officeDocument/2006/relationships/tags" Target="../tags/tag51.xml"/><Relationship Id="rId4" Type="http://schemas.openxmlformats.org/officeDocument/2006/relationships/tags" Target="../tags/tag45.xml"/><Relationship Id="rId9" Type="http://schemas.openxmlformats.org/officeDocument/2006/relationships/tags" Target="../tags/tag50.xml"/><Relationship Id="rId14" Type="http://schemas.openxmlformats.org/officeDocument/2006/relationships/tags" Target="../tags/tag5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notesSlide" Target="../notesSlides/notesSlide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2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303520"/>
            <a:ext cx="12188952" cy="155448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1737360"/>
            <a:ext cx="12188952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kern="0" spc="400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四圣谛详解 · 道谛（八）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0" y="2377440"/>
            <a:ext cx="12188952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四念住：心念住与法念住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0" y="3840480"/>
            <a:ext cx="12188952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小乘 · 大乘对照 —— 从观心无常到二谛双运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5774436" y="4663440"/>
            <a:ext cx="640080" cy="640080"/>
          </a:xfrm>
          <a:prstGeom prst="ellipse">
            <a:avLst/>
          </a:prstGeom>
          <a:ln w="1905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0" y="5806440"/>
            <a:ext cx="121889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感官所见，未必真实存在于外境</a:t>
            </a:r>
            <a:endParaRPr lang="en-US" sz="3000" dirty="0"/>
          </a:p>
        </p:txBody>
      </p:sp>
      <p:sp>
        <p:nvSpPr>
          <p:cNvPr id="3" name="Shape 1"/>
          <p:cNvSpPr/>
          <p:nvPr>
            <p:custDataLst>
              <p:tags r:id="rId1"/>
            </p:custDataLst>
          </p:nvPr>
        </p:nvSpPr>
        <p:spPr>
          <a:xfrm>
            <a:off x="640080" y="1737360"/>
            <a:ext cx="3520440" cy="347472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>
            <p:custDataLst>
              <p:tags r:id="rId2"/>
            </p:custDataLst>
          </p:nvPr>
        </p:nvSpPr>
        <p:spPr>
          <a:xfrm>
            <a:off x="2034540" y="2011680"/>
            <a:ext cx="731520" cy="73152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>
            <p:custDataLst>
              <p:tags r:id="rId3"/>
            </p:custDataLst>
          </p:nvPr>
        </p:nvSpPr>
        <p:spPr>
          <a:xfrm>
            <a:off x="2034540" y="201168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>
            <p:custDataLst>
              <p:tags r:id="rId4"/>
            </p:custDataLst>
          </p:nvPr>
        </p:nvSpPr>
        <p:spPr>
          <a:xfrm>
            <a:off x="640080" y="2926080"/>
            <a:ext cx="35204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吸毒者</a:t>
            </a:r>
            <a:endParaRPr lang="en-US" dirty="0"/>
          </a:p>
        </p:txBody>
      </p:sp>
      <p:sp>
        <p:nvSpPr>
          <p:cNvPr id="7" name="Text 5"/>
          <p:cNvSpPr/>
          <p:nvPr>
            <p:custDataLst>
              <p:tags r:id="rId5"/>
            </p:custDataLst>
          </p:nvPr>
        </p:nvSpPr>
        <p:spPr>
          <a:xfrm>
            <a:off x="914400" y="3429000"/>
            <a:ext cx="2971800" cy="1645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看到各种事物、以为有人打招呼、有人追杀——确实「看到」了，但外面并没有，全部只是自己视觉中的呈现。</a:t>
            </a:r>
            <a:endParaRPr lang="en-US" sz="1600" dirty="0"/>
          </a:p>
        </p:txBody>
      </p:sp>
      <p:sp>
        <p:nvSpPr>
          <p:cNvPr id="8" name="Shape 6"/>
          <p:cNvSpPr/>
          <p:nvPr>
            <p:custDataLst>
              <p:tags r:id="rId6"/>
            </p:custDataLst>
          </p:nvPr>
        </p:nvSpPr>
        <p:spPr>
          <a:xfrm>
            <a:off x="4343400" y="1737360"/>
            <a:ext cx="3520440" cy="347472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>
            <p:custDataLst>
              <p:tags r:id="rId7"/>
            </p:custDataLst>
          </p:nvPr>
        </p:nvSpPr>
        <p:spPr>
          <a:xfrm>
            <a:off x="5737860" y="2011680"/>
            <a:ext cx="731520" cy="731520"/>
          </a:xfrm>
          <a:prstGeom prst="ellipse">
            <a:avLst/>
          </a:prstGeom>
          <a:solidFill>
            <a:srgbClr val="C9A227"/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>
            <p:custDataLst>
              <p:tags r:id="rId8"/>
            </p:custDataLst>
          </p:nvPr>
        </p:nvSpPr>
        <p:spPr>
          <a:xfrm>
            <a:off x="5737860" y="201168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>
            <p:custDataLst>
              <p:tags r:id="rId9"/>
            </p:custDataLst>
          </p:nvPr>
        </p:nvSpPr>
        <p:spPr>
          <a:xfrm>
            <a:off x="4343400" y="2926080"/>
            <a:ext cx="35204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特殊植物</a:t>
            </a:r>
            <a:endParaRPr lang="en-US" dirty="0"/>
          </a:p>
        </p:txBody>
      </p:sp>
      <p:sp>
        <p:nvSpPr>
          <p:cNvPr id="12" name="Text 10"/>
          <p:cNvSpPr/>
          <p:nvPr>
            <p:custDataLst>
              <p:tags r:id="rId10"/>
            </p:custDataLst>
          </p:nvPr>
        </p:nvSpPr>
        <p:spPr>
          <a:xfrm>
            <a:off x="4617720" y="3429000"/>
            <a:ext cx="2971800" cy="1645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6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食用后同样会产生大量错觉，当下确实「看见」，但外境并不存在此物。</a:t>
            </a:r>
            <a:endParaRPr lang="en-US" sz="1600" dirty="0"/>
          </a:p>
        </p:txBody>
      </p:sp>
      <p:sp>
        <p:nvSpPr>
          <p:cNvPr id="13" name="Shape 11"/>
          <p:cNvSpPr/>
          <p:nvPr>
            <p:custDataLst>
              <p:tags r:id="rId11"/>
            </p:custDataLst>
          </p:nvPr>
        </p:nvSpPr>
        <p:spPr>
          <a:xfrm>
            <a:off x="8046720" y="1737360"/>
            <a:ext cx="3520440" cy="347472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>
            <p:custDataLst>
              <p:tags r:id="rId12"/>
            </p:custDataLst>
          </p:nvPr>
        </p:nvSpPr>
        <p:spPr>
          <a:xfrm>
            <a:off x="9441180" y="2011680"/>
            <a:ext cx="731520" cy="73152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>
            <p:custDataLst>
              <p:tags r:id="rId13"/>
            </p:custDataLst>
          </p:nvPr>
        </p:nvSpPr>
        <p:spPr>
          <a:xfrm>
            <a:off x="9441180" y="201168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2000" dirty="0"/>
          </a:p>
        </p:txBody>
      </p:sp>
      <p:sp>
        <p:nvSpPr>
          <p:cNvPr id="16" name="Text 14"/>
          <p:cNvSpPr/>
          <p:nvPr>
            <p:custDataLst>
              <p:tags r:id="rId14"/>
            </p:custDataLst>
          </p:nvPr>
        </p:nvSpPr>
        <p:spPr>
          <a:xfrm>
            <a:off x="8046720" y="2926080"/>
            <a:ext cx="35204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附体 / 鬼神</a:t>
            </a:r>
          </a:p>
        </p:txBody>
      </p:sp>
      <p:sp>
        <p:nvSpPr>
          <p:cNvPr id="17" name="Text 15"/>
          <p:cNvSpPr/>
          <p:nvPr>
            <p:custDataLst>
              <p:tags r:id="rId15"/>
            </p:custDataLst>
          </p:nvPr>
        </p:nvSpPr>
        <p:spPr>
          <a:xfrm>
            <a:off x="8321040" y="3429000"/>
            <a:ext cx="2971800" cy="1645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有人自觉附体，看到旁人看不到的鬼神——确实有所见，但并非外面真有鬼神，仍是自己视觉中的错觉。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" y="5440680"/>
            <a:ext cx="10908792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同理，我们今天所见的一切事物，终有一天也会被证明并非真实存在于外部——这是佛法与科学最终都将抵达的结论。</a:t>
            </a:r>
          </a:p>
        </p:txBody>
      </p:sp>
      <p:sp>
        <p:nvSpPr>
          <p:cNvPr id="19" name="Text 17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553402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12775" y="2147570"/>
            <a:ext cx="10908665" cy="412623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12775" y="2147570"/>
            <a:ext cx="10900410" cy="412115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无有妄念。</a:t>
            </a:r>
            <a:r>
              <a:rPr lang="en-US" altLang="zh-CN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                </a:t>
            </a: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心没有</a:t>
            </a:r>
            <a:r>
              <a:rPr lang="zh-CN" alt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杂念。不</a:t>
            </a: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执著；如实观照，不曲解、不刻意作另一种解释</a:t>
            </a:r>
            <a:r>
              <a:rPr lang="zh-CN" altLang="en-US" sz="1600" dirty="0">
                <a:solidFill>
                  <a:srgbClr val="241C33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-120"/>
                <a:sym typeface="+mn-ea"/>
              </a:rPr>
              <a:t>。</a:t>
            </a:r>
            <a:endParaRPr lang="zh-CN" altLang="en-US" sz="1600" b="1">
              <a:solidFill>
                <a:srgbClr val="0000FF"/>
              </a:solidFill>
              <a:latin typeface="sans-serif"/>
              <a:ea typeface="宋体" panose="02010600030101010101" pitchFamily="2" charset="-122"/>
              <a:sym typeface="+mn-ea"/>
            </a:endParaRP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密护防守离诸散乱。</a:t>
            </a:r>
            <a:r>
              <a:rPr lang="en-US" altLang="zh-CN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          </a:t>
            </a: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护持心不散乱、不东想西想，专注安住于所修之境。</a:t>
            </a:r>
            <a:endParaRPr lang="zh-CN" altLang="en-US" sz="1600" b="1">
              <a:solidFill>
                <a:srgbClr val="0000FF"/>
              </a:solidFill>
              <a:latin typeface="sans-serif"/>
              <a:ea typeface="宋体" panose="02010600030101010101" pitchFamily="2" charset="-122"/>
              <a:sym typeface="+mn-ea"/>
            </a:endParaRP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观察于心生灭散坏念念不住。</a:t>
            </a:r>
            <a:r>
              <a:rPr lang="en-US" altLang="zh-CN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   </a:t>
            </a: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情绪、观念、念头都在生灭散坏、念念不住之中，变化无常。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于内于外不住不转。</a:t>
            </a:r>
            <a:r>
              <a:rPr lang="en-US" altLang="zh-CN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        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心在体内</a:t>
            </a:r>
            <a:r>
              <a:rPr lang="zh-CN" altLang="en-US" sz="1600" dirty="0">
                <a:sym typeface="+mn-ea"/>
              </a:rPr>
              <a:t>（心脏、大脑）</a:t>
            </a: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吗？还是在</a:t>
            </a:r>
            <a:r>
              <a:rPr lang="zh-CN" alt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体外</a:t>
            </a: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？</a:t>
            </a:r>
            <a:r>
              <a:rPr lang="zh-CN" alt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或者是其它某个地方？心</a:t>
            </a:r>
            <a:r>
              <a:rPr lang="zh-CN" altLang="en-US" sz="1600" dirty="0">
                <a:sym typeface="+mn-ea"/>
              </a:rPr>
              <a:t>既不住于内，也不住于外，更不随其流转。</a:t>
            </a:r>
            <a:endParaRPr lang="zh-CN" altLang="en-US" sz="1600" b="1">
              <a:solidFill>
                <a:srgbClr val="0000FF"/>
              </a:solidFill>
              <a:latin typeface="sans-serif"/>
              <a:ea typeface="宋体" panose="02010600030101010101" pitchFamily="2" charset="-122"/>
              <a:sym typeface="+mn-ea"/>
            </a:endParaRP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是名菩萨正观于心。</a:t>
            </a:r>
            <a:r>
              <a:rPr lang="en-US" altLang="zh-CN" sz="1600" b="1">
                <a:solidFill>
                  <a:srgbClr val="0000FF"/>
                </a:solidFill>
                <a:latin typeface="sans-serif"/>
                <a:ea typeface="宋体" panose="02010600030101010101" pitchFamily="2" charset="-122"/>
                <a:sym typeface="+mn-ea"/>
              </a:rPr>
              <a:t>          </a:t>
            </a:r>
            <a:r>
              <a:rPr lang="zh-CN" altLang="en-US" sz="1600" dirty="0"/>
              <a:t>这就是菩萨的正观于心。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b="1" dirty="0">
                <a:solidFill>
                  <a:srgbClr val="FF0000"/>
                </a:solidFill>
              </a:rPr>
              <a:t>菩萨观察自己的心实际上是观察心的本质是什么。不在内、不在外、不流转。</a:t>
            </a:r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文本框 5"/>
          <p:cNvSpPr txBox="1"/>
          <p:nvPr/>
        </p:nvSpPr>
        <p:spPr>
          <a:xfrm>
            <a:off x="641350" y="431165"/>
            <a:ext cx="10907395" cy="18700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大乘心念住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1</a:t>
            </a:r>
          </a:p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endParaRPr lang="en-US" altLang="zh-CN" sz="2000" b="1" i="0">
              <a:solidFill>
                <a:srgbClr val="0000FF"/>
              </a:solidFill>
              <a:latin typeface="sans-serif"/>
              <a:ea typeface="宋体" panose="02010600030101010101" pitchFamily="2" charset="-122"/>
            </a:endParaRPr>
          </a:p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《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大宝积经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》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云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sans-serif"/>
              </a:rPr>
              <a:t>: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“复次舍利子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sans-serif"/>
              </a:rPr>
              <a:t>!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菩萨摩诃萨修行般若波罗蜜多时，云何于心随心观察修习念住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sans-serif"/>
              </a:rPr>
              <a:t>?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舍利子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sans-serif"/>
              </a:rPr>
              <a:t>!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是诸菩萨摩诃萨无有忘念，密护防守离诸散乱，观察于心生灭散坏念念不住，于内于外不住不转，是名菩萨正观于心。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12775" y="734695"/>
            <a:ext cx="10881360" cy="553402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12775" y="2147570"/>
            <a:ext cx="10908665" cy="412623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12775" y="2147570"/>
            <a:ext cx="10900410" cy="412115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dirty="0">
                <a:solidFill>
                  <a:srgbClr val="00B0F0"/>
                </a:solidFill>
              </a:rPr>
              <a:t>我忆最初曾所发心，如是诸心生已即灭、离散变坏，不可了知诣何方所。</a:t>
            </a:r>
            <a:r>
              <a:rPr lang="en-US" altLang="zh-CN" dirty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dirty="0"/>
              <a:t>我第一次发菩提心的时候的这个心已经诞生了、消失了、不存在了，不知道在哪里。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dirty="0">
                <a:solidFill>
                  <a:srgbClr val="00B0F0"/>
                </a:solidFill>
              </a:rPr>
              <a:t>又我所有无量诸心积集善根</a:t>
            </a:r>
            <a:r>
              <a:rPr lang="en-US" altLang="zh-CN" dirty="0">
                <a:solidFill>
                  <a:srgbClr val="00B0F0"/>
                </a:solidFill>
              </a:rPr>
              <a:t> </a:t>
            </a:r>
            <a:r>
              <a:rPr lang="zh-CN" altLang="en-US" dirty="0">
                <a:solidFill>
                  <a:srgbClr val="00B0F0"/>
                </a:solidFill>
              </a:rPr>
              <a:t>。</a:t>
            </a:r>
            <a:r>
              <a:rPr lang="en-US" altLang="zh-CN" dirty="0"/>
              <a:t>        </a:t>
            </a:r>
            <a:r>
              <a:rPr lang="zh-CN" altLang="en-US" dirty="0"/>
              <a:t>我以无量心念修持布施、持戒等善法，积累功德。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dirty="0">
                <a:solidFill>
                  <a:srgbClr val="00B0F0"/>
                </a:solidFill>
              </a:rPr>
              <a:t>生已即灭，离散变坏无有方所。</a:t>
            </a:r>
            <a:r>
              <a:rPr lang="en-US" altLang="zh-CN" dirty="0"/>
              <a:t>     </a:t>
            </a:r>
            <a:r>
              <a:rPr lang="zh-CN" altLang="en-US" dirty="0"/>
              <a:t>这些善心和功德，已经生灭，并没有一个存放的处所。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dirty="0">
                <a:solidFill>
                  <a:srgbClr val="00B0F0"/>
                </a:solidFill>
              </a:rPr>
              <a:t>又我所有无量心相回向菩提。</a:t>
            </a:r>
            <a:r>
              <a:rPr lang="en-US" altLang="zh-CN" dirty="0"/>
              <a:t>         </a:t>
            </a:r>
            <a:r>
              <a:rPr lang="zh-CN" altLang="en-US" dirty="0"/>
              <a:t>指我将这些心念所修功德，回向无上菩提（成佛觉悟）。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dirty="0">
                <a:solidFill>
                  <a:srgbClr val="00B0F0"/>
                </a:solidFill>
              </a:rPr>
              <a:t>而心体相不能自了。</a:t>
            </a:r>
            <a:r>
              <a:rPr lang="en-US" altLang="zh-CN" dirty="0"/>
              <a:t>                          </a:t>
            </a:r>
            <a:r>
              <a:rPr lang="zh-CN" altLang="en-US" dirty="0"/>
              <a:t>我根本就不知道心的本体是什么。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b="1" dirty="0">
                <a:solidFill>
                  <a:srgbClr val="FF0000"/>
                </a:solidFill>
              </a:rPr>
              <a:t>心实际上是空性的，心的本体是没办法找到的。这个就是对心的本体的一种观察。</a:t>
            </a:r>
            <a:r>
              <a:rPr lang="en-US" altLang="zh-CN" b="1" dirty="0">
                <a:solidFill>
                  <a:srgbClr val="FF0000"/>
                </a:solidFill>
              </a:rPr>
              <a:t> </a:t>
            </a:r>
            <a:r>
              <a:rPr lang="zh-CN" altLang="en-US" b="1" dirty="0">
                <a:solidFill>
                  <a:srgbClr val="FF0000"/>
                </a:solidFill>
              </a:rPr>
              <a:t>它本身也是因缘和合、性空无我的。</a:t>
            </a:r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文本框 5"/>
          <p:cNvSpPr txBox="1"/>
          <p:nvPr/>
        </p:nvSpPr>
        <p:spPr>
          <a:xfrm>
            <a:off x="641350" y="431165"/>
            <a:ext cx="10907395" cy="18700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大乘心念住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2</a:t>
            </a:r>
          </a:p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endParaRPr lang="en-US" altLang="zh-CN" sz="2000" b="1" i="0">
              <a:solidFill>
                <a:srgbClr val="0000FF"/>
              </a:solidFill>
              <a:latin typeface="sans-serif"/>
              <a:ea typeface="宋体" panose="02010600030101010101" pitchFamily="2" charset="-122"/>
            </a:endParaRPr>
          </a:p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《大宝积经》云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: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舍利子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!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是菩萨摩诃萨复作是念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: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「我忆最初曾所发心，如是诸心生已即灭、离散变坏，不可了知诣何方所。又我所有无量诸心积集善根，生已即灭，离散变坏无有方所。又我所有无量心相回向菩提，而心体相不能自了。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12775" y="734695"/>
            <a:ext cx="10881360" cy="553402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12775" y="2147570"/>
            <a:ext cx="10908665" cy="412623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12775" y="2147570"/>
            <a:ext cx="10900410" cy="412115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70C0"/>
                </a:solidFill>
              </a:rPr>
              <a:t>此缘起法因果不坏。</a:t>
            </a:r>
            <a:r>
              <a:rPr lang="en-US" altLang="zh-CN" sz="1600" dirty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B050"/>
                </a:solidFill>
              </a:rPr>
              <a:t>从缘起角度讲，因果永远在我们的世俗当中。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70C0"/>
                </a:solidFill>
              </a:rPr>
              <a:t>虽复是心法无有自性、无有作用、无有主宰，</a:t>
            </a:r>
            <a:r>
              <a:rPr lang="zh-CN" altLang="en-US" sz="1600" dirty="0">
                <a:solidFill>
                  <a:srgbClr val="0070C0"/>
                </a:solidFill>
                <a:sym typeface="+mn-ea"/>
              </a:rPr>
              <a:t>然此诸法依止因缘而得生起。</a:t>
            </a:r>
            <a:endParaRPr lang="en-US" altLang="zh-CN" sz="1600" dirty="0">
              <a:solidFill>
                <a:srgbClr val="0070C0"/>
              </a:solidFill>
            </a:endParaRP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B050"/>
                </a:solidFill>
              </a:rPr>
              <a:t>虽然我们心的本性没有自性的、也不会发挥任何作用、也不存在一个主宰，但是在一种因缘和合的情况下，它就生起了。</a:t>
            </a:r>
            <a:endParaRPr lang="zh-CN" altLang="en-US" sz="1600" dirty="0">
              <a:solidFill>
                <a:srgbClr val="0070C0"/>
              </a:solidFill>
            </a:endParaRP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70C0"/>
                </a:solidFill>
              </a:rPr>
              <a:t>我当随其所欲积集善根。即积集已修相应行，终不舍离是心法性。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B050"/>
                </a:solidFill>
              </a:rPr>
              <a:t>根据我自己的想法、需求去积德行善，修福报，做一些相应的行为，但是始终就是它不会离开它的本性空性。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en-US" altLang="zh-CN" sz="1600" dirty="0">
                <a:solidFill>
                  <a:srgbClr val="0070C0"/>
                </a:solidFill>
              </a:rPr>
              <a:t> </a:t>
            </a:r>
            <a:r>
              <a:rPr lang="zh-CN" altLang="en-US" sz="1600" b="1" dirty="0">
                <a:solidFill>
                  <a:srgbClr val="FF0000"/>
                </a:solidFill>
              </a:rPr>
              <a:t>我们的心就是如幻如梦的，在如幻如梦的状态下，可以去行善、造恶，这些都是在因缘当中可以产生的。缘起和性空就是一个硬币的两面、相互不矛盾的。缘起即是性空、性空即是缘起。</a:t>
            </a:r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文本框 5"/>
          <p:cNvSpPr txBox="1"/>
          <p:nvPr/>
        </p:nvSpPr>
        <p:spPr>
          <a:xfrm>
            <a:off x="641350" y="431165"/>
            <a:ext cx="10907395" cy="18700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大乘心念住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3</a:t>
            </a:r>
          </a:p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endParaRPr lang="en-US" altLang="zh-CN" sz="2000" b="1" i="0">
              <a:solidFill>
                <a:srgbClr val="0000FF"/>
              </a:solidFill>
              <a:latin typeface="sans-serif"/>
              <a:ea typeface="宋体" panose="02010600030101010101" pitchFamily="2" charset="-122"/>
            </a:endParaRPr>
          </a:p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《大宝积经》云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:</a:t>
            </a:r>
          </a:p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复作是念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: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「此缘起法因果不坏，虽复是心法性无有自性、无有作用、无有主宰，然此诸法依止因缘而得生起。我当随其所欲积集善根，既积集已修相应行，终不舍离是心法性。」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缘起与性空，不二无碍</a:t>
            </a:r>
            <a:endParaRPr lang="en-US" sz="3000" dirty="0"/>
          </a:p>
        </p:txBody>
      </p:sp>
      <p:sp>
        <p:nvSpPr>
          <p:cNvPr id="3" name="Shape 1"/>
          <p:cNvSpPr/>
          <p:nvPr>
            <p:custDataLst>
              <p:tags r:id="rId1"/>
            </p:custDataLst>
          </p:nvPr>
        </p:nvSpPr>
        <p:spPr>
          <a:xfrm>
            <a:off x="640080" y="1600200"/>
            <a:ext cx="5257800" cy="420624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>
            <p:custDataLst>
              <p:tags r:id="rId2"/>
            </p:custDataLst>
          </p:nvPr>
        </p:nvSpPr>
        <p:spPr>
          <a:xfrm>
            <a:off x="2903220" y="1874520"/>
            <a:ext cx="731520" cy="73152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>
            <p:custDataLst>
              <p:tags r:id="rId3"/>
            </p:custDataLst>
          </p:nvPr>
        </p:nvSpPr>
        <p:spPr>
          <a:xfrm>
            <a:off x="2903220" y="187452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>
            <p:custDataLst>
              <p:tags r:id="rId4"/>
            </p:custDataLst>
          </p:nvPr>
        </p:nvSpPr>
        <p:spPr>
          <a:xfrm>
            <a:off x="640080" y="2788920"/>
            <a:ext cx="52578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性空的一面</a:t>
            </a:r>
            <a:endParaRPr lang="en-US" sz="1800" dirty="0"/>
          </a:p>
        </p:txBody>
      </p:sp>
      <p:sp>
        <p:nvSpPr>
          <p:cNvPr id="7" name="Text 5"/>
          <p:cNvSpPr/>
          <p:nvPr>
            <p:custDataLst>
              <p:tags r:id="rId5"/>
            </p:custDataLst>
          </p:nvPr>
        </p:nvSpPr>
        <p:spPr>
          <a:xfrm>
            <a:off x="1005840" y="3337560"/>
            <a:ext cx="4526280" cy="2286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此心法性无有自性、无有作用、无有主宰——从空性的角度看，心的本体了不可得，也不会发挥任何真实的作用。</a:t>
            </a:r>
            <a:endParaRPr lang="en-US" sz="1600" dirty="0"/>
          </a:p>
        </p:txBody>
      </p:sp>
      <p:sp>
        <p:nvSpPr>
          <p:cNvPr id="8" name="Shape 6"/>
          <p:cNvSpPr/>
          <p:nvPr>
            <p:custDataLst>
              <p:tags r:id="rId6"/>
            </p:custDataLst>
          </p:nvPr>
        </p:nvSpPr>
        <p:spPr>
          <a:xfrm>
            <a:off x="6263640" y="1600200"/>
            <a:ext cx="5257800" cy="420624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>
            <p:custDataLst>
              <p:tags r:id="rId7"/>
            </p:custDataLst>
          </p:nvPr>
        </p:nvSpPr>
        <p:spPr>
          <a:xfrm>
            <a:off x="8526780" y="1874520"/>
            <a:ext cx="731520" cy="73152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>
            <p:custDataLst>
              <p:tags r:id="rId8"/>
            </p:custDataLst>
          </p:nvPr>
        </p:nvSpPr>
        <p:spPr>
          <a:xfrm>
            <a:off x="8526780" y="187452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>
            <p:custDataLst>
              <p:tags r:id="rId9"/>
            </p:custDataLst>
          </p:nvPr>
        </p:nvSpPr>
        <p:spPr>
          <a:xfrm>
            <a:off x="6263640" y="2788920"/>
            <a:ext cx="52578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缘起的一面</a:t>
            </a:r>
            <a:endParaRPr lang="en-US" sz="1800" dirty="0"/>
          </a:p>
        </p:txBody>
      </p:sp>
      <p:sp>
        <p:nvSpPr>
          <p:cNvPr id="12" name="Text 10"/>
          <p:cNvSpPr/>
          <p:nvPr>
            <p:custDataLst>
              <p:tags r:id="rId10"/>
            </p:custDataLst>
          </p:nvPr>
        </p:nvSpPr>
        <p:spPr>
          <a:xfrm>
            <a:off x="6629400" y="3337560"/>
            <a:ext cx="4526280" cy="2286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然此诸法依止因缘而得生起，此缘起法因果不坏——在世俗谛中，情绪、意识、思维宛然存在，可以随心积德行善，也可以造罪，但如幻如梦地有，并非真实地有。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" y="5989320"/>
            <a:ext cx="10908792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终不舍离是心法性 —— 无论行善断恶，始终不离空性。缘起即是性空，性空即是缘起，一体两面，互不相违。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法念住：观诸法无我（小乘 / 共同）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737360"/>
            <a:ext cx="5257800" cy="411480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965960"/>
            <a:ext cx="52578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B050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法</a:t>
            </a:r>
          </a:p>
        </p:txBody>
      </p:sp>
      <p:sp>
        <p:nvSpPr>
          <p:cNvPr id="5" name="Text 3"/>
          <p:cNvSpPr/>
          <p:nvPr/>
        </p:nvSpPr>
        <p:spPr>
          <a:xfrm>
            <a:off x="1005840" y="2651760"/>
            <a:ext cx="4526280" cy="1463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20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除身、受、心三者之外的一切事物，皆称为「法」。</a:t>
            </a:r>
          </a:p>
        </p:txBody>
      </p:sp>
      <p:sp>
        <p:nvSpPr>
          <p:cNvPr id="6" name="Shape 4"/>
          <p:cNvSpPr/>
          <p:nvPr/>
        </p:nvSpPr>
        <p:spPr>
          <a:xfrm>
            <a:off x="6263640" y="1737360"/>
            <a:ext cx="5257800" cy="411480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263640" y="1965960"/>
            <a:ext cx="52578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观诸法无自主自在之性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629400" y="2651760"/>
            <a:ext cx="4526280" cy="2926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万事万物皆因缘和合而生，没有主宰者，也没有一个永恒不变的本性——如同化学反应，因和缘相遇即产生果，仅此而已，没有造物主，也没有不变的自我，这称为「法无我」。</a:t>
            </a:r>
            <a:endParaRPr lang="zh-CN" altLang="en-US" sz="1600" dirty="0">
              <a:solidFill>
                <a:srgbClr val="F3EFE6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-120"/>
            </a:endParaRPr>
          </a:p>
        </p:txBody>
      </p:sp>
      <p:sp>
        <p:nvSpPr>
          <p:cNvPr id="9" name="Text 7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12775" y="734695"/>
            <a:ext cx="10881360" cy="553402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12775" y="2147570"/>
            <a:ext cx="10908665" cy="412623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12775" y="2147570"/>
            <a:ext cx="10900410" cy="412115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70C0"/>
                </a:solidFill>
              </a:rPr>
              <a:t>以圣慧眼观见诸法，乃至坐于道场，于其中间无有迷失。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B050"/>
                </a:solidFill>
              </a:rPr>
              <a:t>菩萨以圣人的慧眼去看一切法，乃至成佛之间，在其中他永远都不会迷失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70C0"/>
                </a:solidFill>
              </a:rPr>
              <a:t>是菩萨于一切法住随法观，不见少法远离于空、远离无相、远离无愿、远离无生、远离无起，及以远离无加行者。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B050"/>
                </a:solidFill>
              </a:rPr>
              <a:t>菩萨随着一切事物的本质去观察，发现万事万物当中没有任何一个是远离空性的、远离无相的、远离无愿的、远离无生的、远离无起的，远离没有加行的。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dirty="0">
                <a:solidFill>
                  <a:srgbClr val="0070C0"/>
                </a:solidFill>
              </a:rPr>
              <a:t>又重观察，不见少法远离缘起。</a:t>
            </a:r>
            <a:r>
              <a:rPr lang="en-US" altLang="zh-CN" sz="1600" dirty="0">
                <a:solidFill>
                  <a:srgbClr val="0070C0"/>
                </a:solidFill>
              </a:rPr>
              <a:t>     </a:t>
            </a:r>
            <a:r>
              <a:rPr lang="zh-CN" altLang="en-US" sz="1600" dirty="0">
                <a:solidFill>
                  <a:srgbClr val="00B050"/>
                </a:solidFill>
              </a:rPr>
              <a:t>又再观察，没有发现远离缘起的。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zh-CN" altLang="en-US" sz="1600" b="1" dirty="0">
                <a:solidFill>
                  <a:srgbClr val="FF0000"/>
                </a:solidFill>
              </a:rPr>
              <a:t>从世俗的层面讲是缘起，从胜义的层面讲是性空。这个叫作二谛双运或者是缘起性空。这就是菩萨他们大乘佛教的法念住，大乘佛教的法念住就是最后确定万事万物都是缘起性空。</a:t>
            </a:r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文本框 5"/>
          <p:cNvSpPr txBox="1"/>
          <p:nvPr/>
        </p:nvSpPr>
        <p:spPr>
          <a:xfrm>
            <a:off x="641350" y="431165"/>
            <a:ext cx="10907395" cy="18700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大乘心念住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3</a:t>
            </a:r>
          </a:p>
          <a:p>
            <a:pPr marL="0" indent="0" algn="l" defTabSz="2667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《大宝积经》云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:“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复次舍利子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!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菩萨摩诃萨修行般若波罗蜜多时，云何于法随法观察修习念住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?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舍利子</a:t>
            </a:r>
            <a:r>
              <a:rPr lang="en-US" altLang="zh-CN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!</a:t>
            </a:r>
            <a:r>
              <a:rPr lang="zh-CN" altLang="en-US" sz="2000" b="1" i="0">
                <a:solidFill>
                  <a:srgbClr val="0000FF"/>
                </a:solidFill>
                <a:latin typeface="sans-serif"/>
                <a:ea typeface="宋体" panose="02010600030101010101" pitchFamily="2" charset="-122"/>
              </a:rPr>
              <a:t>是菩萨摩诃萨以圣慧眼观见诸法，乃至坐于道场，于其中间无有迷失。是菩萨于一切法住随法观，不见少法远离于空、远离无相、远离无愿、远离无生、远离无起，及以远离无加行者。又重观察，不见少法远离缘起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2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三解脱门：空 · 无相 · 无愿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108813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zh-CN" altLang="en-US" sz="1300" i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空、无相、无愿这三个实际上都在表达空性。</a:t>
            </a:r>
          </a:p>
        </p:txBody>
      </p:sp>
      <p:sp>
        <p:nvSpPr>
          <p:cNvPr id="4" name="Shape 2"/>
          <p:cNvSpPr/>
          <p:nvPr>
            <p:custDataLst>
              <p:tags r:id="rId1"/>
            </p:custDataLst>
          </p:nvPr>
        </p:nvSpPr>
        <p:spPr>
          <a:xfrm>
            <a:off x="640080" y="1828800"/>
            <a:ext cx="3520440" cy="384048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>
            <p:custDataLst>
              <p:tags r:id="rId2"/>
            </p:custDataLst>
          </p:nvPr>
        </p:nvSpPr>
        <p:spPr>
          <a:xfrm>
            <a:off x="1943100" y="2148840"/>
            <a:ext cx="914400" cy="914400"/>
          </a:xfrm>
          <a:prstGeom prst="ellipse">
            <a:avLst/>
          </a:prstGeom>
          <a:solidFill>
            <a:srgbClr val="C9A227"/>
          </a:solidFill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>
            <p:custDataLst>
              <p:tags r:id="rId3"/>
            </p:custDataLst>
          </p:nvPr>
        </p:nvSpPr>
        <p:spPr>
          <a:xfrm>
            <a:off x="1943100" y="2148840"/>
            <a:ext cx="9144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81D3B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空</a:t>
            </a:r>
            <a:endParaRPr lang="en-US" sz="2400" dirty="0"/>
          </a:p>
        </p:txBody>
      </p:sp>
      <p:sp>
        <p:nvSpPr>
          <p:cNvPr id="7" name="Text 5"/>
          <p:cNvSpPr/>
          <p:nvPr>
            <p:custDataLst>
              <p:tags r:id="rId4"/>
            </p:custDataLst>
          </p:nvPr>
        </p:nvSpPr>
        <p:spPr>
          <a:xfrm>
            <a:off x="640080" y="3246120"/>
            <a:ext cx="35204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对应：自身</a:t>
            </a:r>
            <a:endParaRPr lang="en-US" sz="1600" dirty="0"/>
          </a:p>
        </p:txBody>
      </p:sp>
      <p:sp>
        <p:nvSpPr>
          <p:cNvPr id="8" name="Text 6"/>
          <p:cNvSpPr/>
          <p:nvPr>
            <p:custDataLst>
              <p:tags r:id="rId5"/>
            </p:custDataLst>
          </p:nvPr>
        </p:nvSpPr>
        <p:spPr>
          <a:xfrm>
            <a:off x="960120" y="3840480"/>
            <a:ext cx="2880360" cy="1554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3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事物本身了不可得，其本体是空性。</a:t>
            </a:r>
            <a:endParaRPr lang="en-US" sz="1300" dirty="0"/>
          </a:p>
        </p:txBody>
      </p:sp>
      <p:sp>
        <p:nvSpPr>
          <p:cNvPr id="9" name="Shape 7"/>
          <p:cNvSpPr/>
          <p:nvPr>
            <p:custDataLst>
              <p:tags r:id="rId6"/>
            </p:custDataLst>
          </p:nvPr>
        </p:nvSpPr>
        <p:spPr>
          <a:xfrm>
            <a:off x="4343400" y="1828800"/>
            <a:ext cx="3520440" cy="384048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>
            <p:custDataLst>
              <p:tags r:id="rId7"/>
            </p:custDataLst>
          </p:nvPr>
        </p:nvSpPr>
        <p:spPr>
          <a:xfrm>
            <a:off x="5646420" y="2148840"/>
            <a:ext cx="914400" cy="914400"/>
          </a:xfrm>
          <a:prstGeom prst="ellipse">
            <a:avLst/>
          </a:prstGeom>
          <a:solidFill>
            <a:srgbClr val="C9A227"/>
          </a:solidFill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>
            <p:custDataLst>
              <p:tags r:id="rId8"/>
            </p:custDataLst>
          </p:nvPr>
        </p:nvSpPr>
        <p:spPr>
          <a:xfrm>
            <a:off x="5646420" y="2148840"/>
            <a:ext cx="9144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81D3B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无相</a:t>
            </a:r>
            <a:endParaRPr lang="en-US" sz="2400" dirty="0"/>
          </a:p>
        </p:txBody>
      </p:sp>
      <p:sp>
        <p:nvSpPr>
          <p:cNvPr id="12" name="Text 10"/>
          <p:cNvSpPr/>
          <p:nvPr>
            <p:custDataLst>
              <p:tags r:id="rId9"/>
            </p:custDataLst>
          </p:nvPr>
        </p:nvSpPr>
        <p:spPr>
          <a:xfrm>
            <a:off x="4343400" y="3246120"/>
            <a:ext cx="35204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对应：因</a:t>
            </a:r>
            <a:endParaRPr lang="en-US" sz="1600" dirty="0"/>
          </a:p>
        </p:txBody>
      </p:sp>
      <p:sp>
        <p:nvSpPr>
          <p:cNvPr id="13" name="Text 11"/>
          <p:cNvSpPr/>
          <p:nvPr>
            <p:custDataLst>
              <p:tags r:id="rId10"/>
            </p:custDataLst>
          </p:nvPr>
        </p:nvSpPr>
        <p:spPr>
          <a:xfrm>
            <a:off x="4663440" y="3840480"/>
            <a:ext cx="2880360" cy="1554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3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事物赖以生起的因缘，同样不离空性。</a:t>
            </a:r>
            <a:endParaRPr lang="en-US" sz="1300" dirty="0"/>
          </a:p>
        </p:txBody>
      </p:sp>
      <p:sp>
        <p:nvSpPr>
          <p:cNvPr id="14" name="Shape 12"/>
          <p:cNvSpPr/>
          <p:nvPr>
            <p:custDataLst>
              <p:tags r:id="rId11"/>
            </p:custDataLst>
          </p:nvPr>
        </p:nvSpPr>
        <p:spPr>
          <a:xfrm>
            <a:off x="8046720" y="1828800"/>
            <a:ext cx="3520440" cy="384048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>
            <p:custDataLst>
              <p:tags r:id="rId12"/>
            </p:custDataLst>
          </p:nvPr>
        </p:nvSpPr>
        <p:spPr>
          <a:xfrm>
            <a:off x="9349740" y="2148840"/>
            <a:ext cx="914400" cy="914400"/>
          </a:xfrm>
          <a:prstGeom prst="ellipse">
            <a:avLst/>
          </a:prstGeom>
          <a:solidFill>
            <a:srgbClr val="C9A227"/>
          </a:solidFill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>
            <p:custDataLst>
              <p:tags r:id="rId13"/>
            </p:custDataLst>
          </p:nvPr>
        </p:nvSpPr>
        <p:spPr>
          <a:xfrm>
            <a:off x="9349740" y="2148840"/>
            <a:ext cx="9144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81D3B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无愿</a:t>
            </a:r>
            <a:endParaRPr lang="en-US" sz="2400" dirty="0"/>
          </a:p>
        </p:txBody>
      </p:sp>
      <p:sp>
        <p:nvSpPr>
          <p:cNvPr id="17" name="Text 15"/>
          <p:cNvSpPr/>
          <p:nvPr>
            <p:custDataLst>
              <p:tags r:id="rId14"/>
            </p:custDataLst>
          </p:nvPr>
        </p:nvSpPr>
        <p:spPr>
          <a:xfrm>
            <a:off x="8046720" y="3246120"/>
            <a:ext cx="35204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对应：果</a:t>
            </a:r>
            <a:endParaRPr lang="en-US" sz="1600" dirty="0"/>
          </a:p>
        </p:txBody>
      </p:sp>
      <p:sp>
        <p:nvSpPr>
          <p:cNvPr id="18" name="Text 16"/>
          <p:cNvSpPr/>
          <p:nvPr>
            <p:custDataLst>
              <p:tags r:id="rId15"/>
            </p:custDataLst>
          </p:nvPr>
        </p:nvSpPr>
        <p:spPr>
          <a:xfrm>
            <a:off x="8366760" y="3840480"/>
            <a:ext cx="2880360" cy="1554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3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事物所产生的结果，同样不离空性。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2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修法提要：这些都是修法，不是理论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10908792" cy="448056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51560" y="1828800"/>
            <a:ext cx="10149840" cy="3931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en-US" sz="16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心念住：观心无常 → 打破对「永恒自我」的执著，为无我、空性做铺垫。</a:t>
            </a:r>
            <a:endParaRPr lang="en-US" sz="1600" dirty="0"/>
          </a:p>
          <a:p>
            <a:pPr marL="0" indent="0">
              <a:lnSpc>
                <a:spcPct val="135000"/>
              </a:lnSpc>
              <a:spcAft>
                <a:spcPts val="1400"/>
              </a:spcAft>
              <a:buNone/>
            </a:pPr>
            <a:r>
              <a:rPr lang="en-US" sz="16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法念住：观诸法无自主自在之性 → 认识万事万物皆是因缘和合，没有主宰、没有不变的本性。</a:t>
            </a:r>
            <a:endParaRPr lang="en-US" sz="1600" dirty="0"/>
          </a:p>
          <a:p>
            <a:pPr marL="0" indent="0">
              <a:lnSpc>
                <a:spcPct val="135000"/>
              </a:lnSpc>
              <a:spcAft>
                <a:spcPts val="1800"/>
              </a:spcAft>
              <a:buNone/>
            </a:pPr>
            <a:r>
              <a:rPr lang="en-US" sz="16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大乘视角：缘起即是性空，性空即是缘起，二谛双运。</a:t>
            </a:r>
            <a:endParaRPr lang="en-US" sz="16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600" b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这些都是修法，不是单纯的理论——需要在理论上先推翻原有的执著，然后必须坐上实修，才能真正做到。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360743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endParaRPr lang="zh-CN" altLang="en-US" sz="2800" b="1" dirty="0">
              <a:solidFill>
                <a:srgbClr val="3B2C55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640080" y="4959985"/>
            <a:ext cx="10908665" cy="1075055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51560" y="1828800"/>
            <a:ext cx="10149840" cy="3931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endParaRPr lang="zh-CN" altLang="en-US" sz="2400" b="1" dirty="0">
              <a:solidFill>
                <a:srgbClr val="3B2C55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文本框 5"/>
          <p:cNvSpPr txBox="1"/>
          <p:nvPr/>
        </p:nvSpPr>
        <p:spPr>
          <a:xfrm>
            <a:off x="822325" y="781685"/>
            <a:ext cx="6363970" cy="1447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4000" b="1">
                <a:solidFill>
                  <a:srgbClr val="FF0000"/>
                </a:solidFill>
              </a:rPr>
              <a:t>讨论与分享</a:t>
            </a:r>
          </a:p>
          <a:p>
            <a:r>
              <a:rPr lang="zh-CN" altLang="en-US" sz="4000" b="1">
                <a:solidFill>
                  <a:srgbClr val="FF0000"/>
                </a:solidFill>
              </a:rPr>
              <a:t>随喜法布施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承接前文：四念住总览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828800"/>
            <a:ext cx="2587752" cy="329184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568196" y="2148840"/>
            <a:ext cx="731520" cy="73152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568196" y="214884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3063240"/>
            <a:ext cx="25877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身念住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66160"/>
            <a:ext cx="25877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观身不净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4480560"/>
            <a:ext cx="2587752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已讲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10712" y="1828800"/>
            <a:ext cx="2587752" cy="329184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338828" y="2148840"/>
            <a:ext cx="731520" cy="73152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338828" y="214884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410712" y="3063240"/>
            <a:ext cx="25877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受念住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410712" y="3566160"/>
            <a:ext cx="25877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观受是苦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410712" y="4480560"/>
            <a:ext cx="2587752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已讲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81344" y="1828800"/>
            <a:ext cx="2587752" cy="329184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109460" y="2148840"/>
            <a:ext cx="731520" cy="731520"/>
          </a:xfrm>
          <a:prstGeom prst="ellipse">
            <a:avLst/>
          </a:prstGeom>
          <a:solidFill>
            <a:srgbClr val="C9A227"/>
          </a:solidFill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109460" y="214884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6181344" y="3063240"/>
            <a:ext cx="25877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心念住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181344" y="3566160"/>
            <a:ext cx="25877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观心无常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181344" y="4480560"/>
            <a:ext cx="2587752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i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本课重点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951976" y="1828800"/>
            <a:ext cx="2587752" cy="329184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9880092" y="2148840"/>
            <a:ext cx="731520" cy="731520"/>
          </a:xfrm>
          <a:prstGeom prst="ellipse">
            <a:avLst/>
          </a:prstGeom>
          <a:solidFill>
            <a:srgbClr val="C9A227"/>
          </a:solidFill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9880092" y="214884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8951976" y="3063240"/>
            <a:ext cx="25877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法念住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8951976" y="3566160"/>
            <a:ext cx="25877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观法无我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8951976" y="4480560"/>
            <a:ext cx="2587752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i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本课重点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问答：佛陀的全知，与过去未来的不可得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10908792" cy="448056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51560" y="1828800"/>
            <a:ext cx="10149840" cy="3931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问：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sz="15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既然说过去、未来不存在，那佛陀的「全知」，是否说明祂在胜义谛层面能够看到？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答：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</a:pPr>
            <a:r>
              <a:rPr lang="en-US" sz="15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不是胜义谛层面，仍是世俗层面。如禅定功夫深厚者会自然出现神通，能知过去未来，只是能力有局限；佛陀的神通最为广大，故能了知过去未来一切，但这仍属世俗层面的能力。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i="1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胜义谛层面即是空性，没有过去、没有未来，因此也谈不上「知道」过去未来。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问答：佛陀的全知，与过去未来的不可得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10908792" cy="448056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51560" y="1828800"/>
            <a:ext cx="10149840" cy="3931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问：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sz="15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既然说过去、未来不存在，那佛陀的「全知」，是否说明祂在胜义谛层面能够看到？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答：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</a:pPr>
            <a:r>
              <a:rPr lang="en-US" sz="15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不是胜义谛层面，仍是世俗层面。如禅定功夫深厚者会自然出现神通，能知过去未来，只是能力有局限；佛陀的神通最为广大，故能了知过去未来一切，但这仍属世俗层面的能力。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i="1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胜义谛层面即是空性，没有过去、没有未来，因此也谈不上「知道」过去未来。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问答：佛陀的全知，与过去未来的不可得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10908792" cy="448056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51560" y="1828800"/>
            <a:ext cx="10149840" cy="3931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问：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sz="15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既然说过去、未来不存在，那佛陀的「全知」，是否说明祂在胜义谛层面能够看到？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答：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</a:pPr>
            <a:r>
              <a:rPr lang="en-US" sz="15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不是胜义谛层面，仍是世俗层面。如禅定功夫深厚者会自然出现神通，能知过去未来，只是能力有局限；佛陀的神通最为广大，故能了知过去未来一切，但这仍属世俗层面的能力。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i="1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胜义谛层面即是空性，没有过去、没有未来，因此也谈不上「知道」过去未来。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问答：佛陀的全知，与过去未来的不可得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10908792" cy="448056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51560" y="1828800"/>
            <a:ext cx="10149840" cy="3931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问：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sz="15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既然说过去、未来不存在，那佛陀的「全知」，是否说明祂在胜义谛层面能够看到？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答：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</a:pPr>
            <a:r>
              <a:rPr lang="en-US" sz="15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不是胜义谛层面，仍是世俗层面。如禅定功夫深厚者会自然出现神通，能知过去未来，只是能力有局限；佛陀的神通最为广大，故能了知过去未来一切，但这仍属世俗层面的能力。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i="1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胜义谛层面即是空性，没有过去、没有未来，因此也谈不上「知道」过去未来。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问答：观察念头、感受、行为的差异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691640"/>
            <a:ext cx="10908792" cy="1417320"/>
          </a:xfrm>
          <a:prstGeom prst="rect">
            <a:avLst/>
          </a:prstGeom>
          <a:solidFill>
            <a:srgbClr val="F7F4EF"/>
          </a:solidFill>
          <a:ln w="9525">
            <a:solidFill>
              <a:srgbClr val="E4DC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1828800"/>
            <a:ext cx="292608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念头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3931920" y="1828800"/>
            <a:ext cx="740664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最容易消失——一观察，它自然就不在了。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3246120"/>
            <a:ext cx="10908792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E4DC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3383280"/>
            <a:ext cx="292608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感受（尤其身体疼痛）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931920" y="3383280"/>
            <a:ext cx="740664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没有那么容易，若无禅定功夫，光靠观察不会立即消失；但确有减弱的趋势，取决于证悟智慧的深度——一地以上菩萨，已无一点点痛苦的感受。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4800600"/>
            <a:ext cx="10908792" cy="1417320"/>
          </a:xfrm>
          <a:prstGeom prst="rect">
            <a:avLst/>
          </a:prstGeom>
          <a:solidFill>
            <a:srgbClr val="F7F4EF"/>
          </a:solidFill>
          <a:ln w="9525">
            <a:solidFill>
              <a:srgbClr val="E4DC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14400" y="4937760"/>
            <a:ext cx="292608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行为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931920" y="4937760"/>
            <a:ext cx="740664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身体、语言的行为，观察后不会消失，甚至会更清晰、更持续，不会因观察而中断。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20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2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问答：「无有作用」与「用而不有」</a:t>
            </a: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10908792" cy="448056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51560" y="1828800"/>
            <a:ext cx="10149840" cy="3931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问：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sz="15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「心法性无有作用」与以前讲的「用而不有，空而不无」，是否矛盾？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b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答：</a:t>
            </a:r>
            <a:endParaRPr lang="en-US" sz="1500" dirty="0"/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</a:pPr>
            <a:r>
              <a:rPr lang="en-US" sz="15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「无有作用」讲的是空性层面——没有一个真实的作用。但经文随后说「不见少法远离缘起」，缘起的一面又回来了：如幻如梦的作用、如幻如梦的诞生变化，这些是存在的。</a:t>
            </a:r>
            <a:endParaRPr lang="en-US" sz="15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00" i="1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两者合在一起，结论就是：如幻如梦。理论逻辑只能证明「不是真实」，并非「看不见、感受不到」——空性中，感官照常运作。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21</a:t>
            </a:r>
            <a:endParaRPr lang="en-US" sz="1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问答：临终所见的「错觉」从何而来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691640"/>
            <a:ext cx="5257800" cy="411480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903220" y="1965960"/>
            <a:ext cx="731520" cy="73152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903220" y="196596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2880360"/>
            <a:ext cx="52578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念佛人临终见佛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3520440"/>
            <a:ext cx="4526280" cy="21031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3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虔诚念佛之人临终确实看到一个与阿弥陀佛一模一样的形象——这是佛的加持所现，藏汉历史中均有记载。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63640" y="1691640"/>
            <a:ext cx="5257800" cy="411480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8526780" y="1965960"/>
            <a:ext cx="731520" cy="73152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526780" y="1965960"/>
            <a:ext cx="7315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263640" y="2880360"/>
            <a:ext cx="52578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杀生者临终所见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629400" y="3520440"/>
            <a:ext cx="4526280" cy="21031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3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《大涅槃经》记载：罪业深重的屠宰者，临终会看到被杀的动物前来索报，感到极度恐惧——这是自身业力所现。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5943600"/>
            <a:ext cx="10908792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i="1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成因不一：药物、大脑机能紊乱、心理不健康、业力，皆可能产生错觉——须对症处理：身体原因用药，心理原因求助心理医生，业力原因则应止恶行善。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22</a:t>
            </a:r>
            <a:endParaRPr lang="en-US" sz="1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问答：恶念如何处理？是否需要忏悔？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691640"/>
            <a:ext cx="5257800" cy="411480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920240"/>
            <a:ext cx="52578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恶念生起时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005840" y="2606040"/>
            <a:ext cx="4526280" cy="2926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3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能控制则控制，能转移则转移；实在无法控制，就让它出现、如实观照，它自然会消失——两种方式皆可，关键是不要对恶念本身产生太多恐惧或执著。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6263640" y="1691640"/>
            <a:ext cx="5257800" cy="411480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263640" y="1920240"/>
            <a:ext cx="52578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念头消失后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629400" y="2606040"/>
            <a:ext cx="4526280" cy="2926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35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不必刻意忏悔——念头并非故意生起，只是过去种种因缘的显现，本无辜可言。若自己心中略感过意不去，做个简单的忏悔也无妨，只是让自己心里更安适一些。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23</a:t>
            </a:r>
            <a:endParaRPr lang="en-US" sz="1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2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55448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1828800"/>
            <a:ext cx="12188952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kern="0" spc="400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结语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0" y="2560320"/>
            <a:ext cx="12188952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缘起即是性空，性空即是缘起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1188720" y="3794760"/>
            <a:ext cx="9811512" cy="11887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60000"/>
              </a:lnSpc>
              <a:buNone/>
            </a:pPr>
            <a:r>
              <a:rPr lang="en-US" sz="1600" i="1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心念住、法念住，皆是引导我们从「观无常」走向「证空性」的修法，</a:t>
            </a:r>
            <a:endParaRPr lang="en-US" sz="1600" dirty="0"/>
          </a:p>
          <a:p>
            <a:pPr marL="0" indent="0" algn="ctr">
              <a:lnSpc>
                <a:spcPct val="160000"/>
              </a:lnSpc>
              <a:buNone/>
            </a:pPr>
            <a:r>
              <a:rPr lang="en-US" sz="1600" i="1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须以理论破除执著，再以坐上实修落实体证。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4436" y="5212080"/>
            <a:ext cx="640080" cy="640080"/>
          </a:xfrm>
          <a:prstGeom prst="ellipse">
            <a:avLst/>
          </a:prstGeom>
          <a:ln w="1905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0" y="6035040"/>
            <a:ext cx="121889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9A22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愿以此善 回向众生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zh-CN" altLang="en-US" sz="3000" dirty="0">
                <a:solidFill>
                  <a:srgbClr val="C00000"/>
                </a:solidFill>
              </a:rPr>
              <a:t>心，指攀援尘境的分别念</a:t>
            </a:r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108813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四个关键字，逐一拆解：</a:t>
            </a:r>
          </a:p>
        </p:txBody>
      </p:sp>
      <p:sp>
        <p:nvSpPr>
          <p:cNvPr id="4" name="Shape 2"/>
          <p:cNvSpPr/>
          <p:nvPr>
            <p:custDataLst>
              <p:tags r:id="rId1"/>
            </p:custDataLst>
          </p:nvPr>
        </p:nvSpPr>
        <p:spPr>
          <a:xfrm>
            <a:off x="640080" y="1737360"/>
            <a:ext cx="2587752" cy="402336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>
            <p:custDataLst>
              <p:tags r:id="rId2"/>
            </p:custDataLst>
          </p:nvPr>
        </p:nvSpPr>
        <p:spPr>
          <a:xfrm>
            <a:off x="1549908" y="2011680"/>
            <a:ext cx="768096" cy="768096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>
            <p:custDataLst>
              <p:tags r:id="rId3"/>
            </p:custDataLst>
          </p:nvPr>
        </p:nvSpPr>
        <p:spPr>
          <a:xfrm>
            <a:off x="1549908" y="2011680"/>
            <a:ext cx="768096" cy="76809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尘</a:t>
            </a:r>
            <a:endParaRPr lang="en-US" sz="2000" dirty="0"/>
          </a:p>
        </p:txBody>
      </p:sp>
      <p:sp>
        <p:nvSpPr>
          <p:cNvPr id="7" name="Text 5"/>
          <p:cNvSpPr/>
          <p:nvPr>
            <p:custDataLst>
              <p:tags r:id="rId4"/>
            </p:custDataLst>
          </p:nvPr>
        </p:nvSpPr>
        <p:spPr>
          <a:xfrm>
            <a:off x="841248" y="2971800"/>
            <a:ext cx="2185416" cy="2651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  <a:sym typeface="+mn-ea"/>
              </a:rPr>
              <a:t>极微细的尘埃（微尘）。</a:t>
            </a:r>
          </a:p>
          <a:p>
            <a:pPr marL="0" indent="0" algn="l">
              <a:lnSpc>
                <a:spcPct val="128000"/>
              </a:lnSpc>
              <a:buNone/>
            </a:pPr>
            <a:r>
              <a:rPr lang="zh-CN" alt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地水风火的这个尘。</a:t>
            </a:r>
          </a:p>
          <a:p>
            <a:pPr marL="0" indent="0" algn="l">
              <a:lnSpc>
                <a:spcPct val="128000"/>
              </a:lnSpc>
              <a:buNone/>
            </a:pPr>
            <a:r>
              <a:rPr lang="zh-CN" alt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物理学里面的原子、分子。</a:t>
            </a:r>
          </a:p>
          <a:p>
            <a:pPr marL="0" indent="0" algn="l">
              <a:lnSpc>
                <a:spcPct val="128000"/>
              </a:lnSpc>
              <a:buNone/>
            </a:pPr>
            <a:r>
              <a:rPr 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密宗《时轮金刚》分得最细，有「天空尘」（虚尘），近似物理学的虚粒子、暗物质层面；《俱舍论》等显宗经论中无此说法。</a:t>
            </a:r>
            <a:endParaRPr lang="en-US" sz="1150" dirty="0"/>
          </a:p>
        </p:txBody>
      </p:sp>
      <p:sp>
        <p:nvSpPr>
          <p:cNvPr id="8" name="Shape 6"/>
          <p:cNvSpPr/>
          <p:nvPr>
            <p:custDataLst>
              <p:tags r:id="rId5"/>
            </p:custDataLst>
          </p:nvPr>
        </p:nvSpPr>
        <p:spPr>
          <a:xfrm>
            <a:off x="3410712" y="1737360"/>
            <a:ext cx="2587752" cy="402336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>
            <p:custDataLst>
              <p:tags r:id="rId6"/>
            </p:custDataLst>
          </p:nvPr>
        </p:nvSpPr>
        <p:spPr>
          <a:xfrm>
            <a:off x="4320540" y="2011680"/>
            <a:ext cx="768096" cy="768096"/>
          </a:xfrm>
          <a:prstGeom prst="ellipse">
            <a:avLst/>
          </a:prstGeom>
          <a:solidFill>
            <a:srgbClr val="C9A227"/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>
            <p:custDataLst>
              <p:tags r:id="rId7"/>
            </p:custDataLst>
          </p:nvPr>
        </p:nvSpPr>
        <p:spPr>
          <a:xfrm>
            <a:off x="4320540" y="2011680"/>
            <a:ext cx="768096" cy="76809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境</a:t>
            </a:r>
            <a:endParaRPr lang="en-US" sz="2000" dirty="0"/>
          </a:p>
        </p:txBody>
      </p:sp>
      <p:sp>
        <p:nvSpPr>
          <p:cNvPr id="11" name="Text 9"/>
          <p:cNvSpPr/>
          <p:nvPr>
            <p:custDataLst>
              <p:tags r:id="rId8"/>
            </p:custDataLst>
          </p:nvPr>
        </p:nvSpPr>
        <p:spPr>
          <a:xfrm>
            <a:off x="3611880" y="2971800"/>
            <a:ext cx="2185416" cy="2651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115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尘不断组合，达到眼耳等五官可感知的体积时，就成为「境」——外境，即五官的对境。</a:t>
            </a:r>
            <a:endParaRPr lang="en-US" sz="1150" dirty="0"/>
          </a:p>
        </p:txBody>
      </p:sp>
      <p:sp>
        <p:nvSpPr>
          <p:cNvPr id="12" name="Shape 10"/>
          <p:cNvSpPr/>
          <p:nvPr>
            <p:custDataLst>
              <p:tags r:id="rId9"/>
            </p:custDataLst>
          </p:nvPr>
        </p:nvSpPr>
        <p:spPr>
          <a:xfrm>
            <a:off x="6181344" y="1737360"/>
            <a:ext cx="2587752" cy="402336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>
            <p:custDataLst>
              <p:tags r:id="rId10"/>
            </p:custDataLst>
          </p:nvPr>
        </p:nvSpPr>
        <p:spPr>
          <a:xfrm>
            <a:off x="7091172" y="2011680"/>
            <a:ext cx="768096" cy="768096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>
            <p:custDataLst>
              <p:tags r:id="rId11"/>
            </p:custDataLst>
          </p:nvPr>
        </p:nvSpPr>
        <p:spPr>
          <a:xfrm>
            <a:off x="7091172" y="2011680"/>
            <a:ext cx="768096" cy="76809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攀缘</a:t>
            </a:r>
            <a:endParaRPr lang="en-US" sz="2000" dirty="0"/>
          </a:p>
        </p:txBody>
      </p:sp>
      <p:sp>
        <p:nvSpPr>
          <p:cNvPr id="15" name="Text 13"/>
          <p:cNvSpPr/>
          <p:nvPr>
            <p:custDataLst>
              <p:tags r:id="rId12"/>
            </p:custDataLst>
          </p:nvPr>
        </p:nvSpPr>
        <p:spPr>
          <a:xfrm>
            <a:off x="6382512" y="2971800"/>
            <a:ext cx="2185416" cy="2651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lnSpc>
                <a:spcPct val="128000"/>
              </a:lnSpc>
              <a:buNone/>
            </a:pPr>
            <a:r>
              <a:rPr lang="zh-CN" alt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攀就是依靠。</a:t>
            </a:r>
          </a:p>
          <a:p>
            <a:pPr marL="0" indent="0" algn="l">
              <a:lnSpc>
                <a:spcPct val="128000"/>
              </a:lnSpc>
              <a:buNone/>
            </a:pPr>
            <a:r>
              <a:rPr lang="zh-CN" alt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缘就是因缘。</a:t>
            </a:r>
          </a:p>
          <a:p>
            <a:pPr marL="0" indent="0" algn="l">
              <a:lnSpc>
                <a:spcPct val="128000"/>
              </a:lnSpc>
              <a:buNone/>
            </a:pPr>
            <a:r>
              <a:rPr lang="zh-CN" alt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攀缘就是依靠因缘诞生。</a:t>
            </a:r>
          </a:p>
          <a:p>
            <a:pPr marL="0" indent="0" algn="l">
              <a:lnSpc>
                <a:spcPct val="128000"/>
              </a:lnSpc>
              <a:buNone/>
            </a:pPr>
            <a:r>
              <a:rPr lang="zh-CN" alt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比如要看一朵花的话，那就是这个靠这个花和光。</a:t>
            </a:r>
          </a:p>
          <a:p>
            <a:pPr marL="0" indent="0" algn="l">
              <a:lnSpc>
                <a:spcPct val="128000"/>
              </a:lnSpc>
              <a:buNone/>
            </a:pPr>
            <a:r>
              <a:rPr lang="zh-CN" alt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就是因缘和合，依靠这些因缘诞生。</a:t>
            </a:r>
            <a:r>
              <a:rPr lang="en-US" sz="115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任何感知的产生都要依靠因缘（如视觉依靠光与所见之物），依靠这些因缘而诞生，叫作「攀缘」。</a:t>
            </a:r>
            <a:endParaRPr lang="en-US" sz="1150" dirty="0"/>
          </a:p>
        </p:txBody>
      </p:sp>
      <p:sp>
        <p:nvSpPr>
          <p:cNvPr id="16" name="Shape 14"/>
          <p:cNvSpPr/>
          <p:nvPr>
            <p:custDataLst>
              <p:tags r:id="rId13"/>
            </p:custDataLst>
          </p:nvPr>
        </p:nvSpPr>
        <p:spPr>
          <a:xfrm>
            <a:off x="8951976" y="1737360"/>
            <a:ext cx="2587752" cy="402336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>
            <p:custDataLst>
              <p:tags r:id="rId14"/>
            </p:custDataLst>
          </p:nvPr>
        </p:nvSpPr>
        <p:spPr>
          <a:xfrm>
            <a:off x="9861804" y="2011680"/>
            <a:ext cx="768096" cy="768096"/>
          </a:xfrm>
          <a:prstGeom prst="ellipse">
            <a:avLst/>
          </a:prstGeom>
          <a:solidFill>
            <a:srgbClr val="C9A227"/>
          </a:solidFill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>
            <p:custDataLst>
              <p:tags r:id="rId15"/>
            </p:custDataLst>
          </p:nvPr>
        </p:nvSpPr>
        <p:spPr>
          <a:xfrm>
            <a:off x="9861804" y="2011680"/>
            <a:ext cx="768096" cy="76809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分别念</a:t>
            </a:r>
            <a:endParaRPr lang="en-US" sz="2000" dirty="0"/>
          </a:p>
        </p:txBody>
      </p:sp>
      <p:sp>
        <p:nvSpPr>
          <p:cNvPr id="19" name="Text 17"/>
          <p:cNvSpPr/>
          <p:nvPr>
            <p:custDataLst>
              <p:tags r:id="rId16"/>
            </p:custDataLst>
          </p:nvPr>
        </p:nvSpPr>
        <p:spPr>
          <a:xfrm>
            <a:off x="9153144" y="2971800"/>
            <a:ext cx="2185416" cy="2651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lnSpc>
                <a:spcPct val="128000"/>
              </a:lnSpc>
              <a:buNone/>
            </a:pPr>
            <a:r>
              <a:rPr lang="zh-CN" altLang="en-US" sz="115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我们各种各样的这个思维。</a:t>
            </a:r>
          </a:p>
          <a:p>
            <a:pPr marL="0" indent="0" algn="l">
              <a:lnSpc>
                <a:spcPct val="128000"/>
              </a:lnSpc>
              <a:buNone/>
            </a:pPr>
            <a:r>
              <a:rPr lang="en-US" sz="115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我们的思维可以把本不可分的东西（如颜色与形状）分开来讲，也可以把本不相同的东西合并（如男女统称为「人」）。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2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观心无常：观察对象与方法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10908792" cy="448056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51560" y="1828800"/>
            <a:ext cx="10149840" cy="3931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spcAft>
                <a:spcPts val="600"/>
              </a:spcAft>
              <a:buNone/>
            </a:pPr>
            <a:r>
              <a:rPr lang="zh-CN" altLang="en-US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观察缘境而生的分别心，念念生灭不住，称为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“</a:t>
            </a:r>
            <a:r>
              <a:rPr lang="zh-CN" altLang="en-US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观心无常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”</a:t>
            </a:r>
            <a:r>
              <a:rPr lang="zh-CN" altLang="en-US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。</a:t>
            </a:r>
          </a:p>
          <a:p>
            <a:pPr marL="0" indent="0">
              <a:lnSpc>
                <a:spcPct val="135000"/>
              </a:lnSpc>
              <a:spcAft>
                <a:spcPts val="600"/>
              </a:spcAft>
              <a:buNone/>
            </a:pPr>
            <a:endParaRPr lang="zh-CN" altLang="en-US" sz="1600" b="1" dirty="0">
              <a:solidFill>
                <a:srgbClr val="E4C766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>
              <a:lnSpc>
                <a:spcPct val="135000"/>
              </a:lnSpc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观察对象：</a:t>
            </a:r>
            <a:endParaRPr lang="en-US" sz="1600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sz="16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依靠外面因缘而产生的分别心，即是此时观察的对象。</a:t>
            </a:r>
            <a:endParaRPr lang="en-US" sz="1600" dirty="0"/>
          </a:p>
          <a:p>
            <a:pPr marL="0" indent="0">
              <a:lnSpc>
                <a:spcPct val="135000"/>
              </a:lnSpc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观察角度：</a:t>
            </a:r>
            <a:endParaRPr lang="en-US" sz="1600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sz="16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四念住是为对治四种颠倒而设计，观心时专观「无常」（其余角度如空性、痛苦亦可观，但此处先专注无常）。</a:t>
            </a:r>
            <a:endParaRPr lang="en-US" sz="1600" dirty="0"/>
          </a:p>
          <a:p>
            <a:pPr marL="0" indent="0">
              <a:lnSpc>
                <a:spcPct val="135000"/>
              </a:lnSpc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结论：</a:t>
            </a:r>
            <a:endParaRPr lang="en-US" sz="16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600" i="1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念念生灭不住 —— 前念方灭，后念即生，心识永远处于动态之中。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心的生灭：从六识到阿赖耶识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737360"/>
            <a:ext cx="10908792" cy="1417320"/>
          </a:xfrm>
          <a:prstGeom prst="rect">
            <a:avLst/>
          </a:prstGeom>
          <a:solidFill>
            <a:srgbClr val="F7F4EF"/>
          </a:solidFill>
          <a:ln w="9525">
            <a:solidFill>
              <a:srgbClr val="E4DC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914400" y="2034540"/>
            <a:ext cx="822960" cy="82296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034540"/>
            <a:ext cx="82296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2011680" y="1874520"/>
            <a:ext cx="237744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前五识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4572000" y="1874520"/>
            <a:ext cx="667512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眼耳鼻舌身的感受，一秒钟的万分之一之内，也在不断发生变化。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640080" y="3291840"/>
            <a:ext cx="10908792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E4DC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914400" y="3589020"/>
            <a:ext cx="822960" cy="82296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14400" y="3589020"/>
            <a:ext cx="82296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011680" y="3429000"/>
            <a:ext cx="237744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第六意识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4572000" y="3429000"/>
            <a:ext cx="667512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情绪、观念、念头，变化最为明显——价值观、人生观会因环境与教育不断改变，今日深信不疑，明日或已推翻。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640080" y="4846320"/>
            <a:ext cx="10908792" cy="1417320"/>
          </a:xfrm>
          <a:prstGeom prst="rect">
            <a:avLst/>
          </a:prstGeom>
          <a:solidFill>
            <a:srgbClr val="F7F4EF"/>
          </a:solidFill>
          <a:ln w="9525">
            <a:solidFill>
              <a:srgbClr val="E4DC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914400" y="5143500"/>
            <a:ext cx="822960" cy="822960"/>
          </a:xfrm>
          <a:prstGeom prst="ellipse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14400" y="5143500"/>
            <a:ext cx="82296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2011680" y="4983480"/>
            <a:ext cx="237744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阿赖耶识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4572000" y="4983480"/>
            <a:ext cx="667512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最深层的心识，同样处于无常变化之中，没有一处是不变的。</a:t>
            </a: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40080" y="6492240"/>
            <a:ext cx="1090879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这样的无常观，为后面的「无我」与「空性」，做了非常好的铺垫。</a:t>
            </a:r>
          </a:p>
        </p:txBody>
      </p:sp>
      <p:sp>
        <p:nvSpPr>
          <p:cNvPr id="19" name="Text 17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2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《金刚经》如是说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1188720" y="1737360"/>
            <a:ext cx="9811512" cy="146304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463040" y="1965960"/>
            <a:ext cx="9262872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过去心不可得，未来心不可得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463040" y="3520440"/>
            <a:ext cx="9262872" cy="17373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过去 —— 已经消失，等于从未诞生，故不存在；</a:t>
            </a:r>
            <a:endParaRPr lang="en-US" dirty="0"/>
          </a:p>
          <a:p>
            <a:pPr marL="0" indent="0" algn="ctr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未来 —— 尚未发生，同样并不存在；</a:t>
            </a:r>
            <a:endParaRPr lang="en-US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若真有「存在」，也只能是当下这一刹那。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40080" y="5440680"/>
            <a:ext cx="1090879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C9A227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排除过去、未来之后，我们才发问：那么「当下」，是否真能安立？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深观当下：无穷小的哲学困境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600200"/>
            <a:ext cx="5257800" cy="420624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40080" y="1600200"/>
            <a:ext cx="5257800" cy="77724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600200"/>
            <a:ext cx="5257800" cy="7772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把时间切到最小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5840" y="2606040"/>
            <a:ext cx="4526280" cy="29260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将一秒钟不断二分、再二分——从两端向中间切割，是否可以无穷无尽地切下去？若可无穷分割，「无穷」意味着永远没有尽头，那一秒钟就永远走不完，时间将变成静止，过去、未来、现在也就不复存在。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6263640" y="1600200"/>
            <a:ext cx="5257800" cy="4206240"/>
          </a:xfrm>
          <a:prstGeom prst="rect">
            <a:avLst/>
          </a:prstGeom>
          <a:solidFill>
            <a:srgbClr val="F7F4EF"/>
          </a:solidFill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263640" y="1600200"/>
            <a:ext cx="5257800" cy="77724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263640" y="1600200"/>
            <a:ext cx="5257800" cy="7772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4C766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微尘同理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629400" y="2606040"/>
            <a:ext cx="4526280" cy="29260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一粒微尘若可以无穷细分下去，它的体积、质量最终将与一栋楼、一座山无异——大与小的概念也就不存在了</a:t>
            </a:r>
            <a:r>
              <a:rPr lang="en-US" sz="1400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。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5989320"/>
            <a:ext cx="10908792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结论：任何具象事物细分到极致，终会消失、不复存在——时间与空间的最小单位，最终都会归于消失。</a:t>
            </a:r>
          </a:p>
        </p:txBody>
      </p:sp>
      <p:sp>
        <p:nvSpPr>
          <p:cNvPr id="12" name="Text 10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2C5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佛教与科学：走到边缘的发现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863840" y="1554480"/>
            <a:ext cx="3685032" cy="4480560"/>
          </a:xfrm>
          <a:prstGeom prst="rect">
            <a:avLst/>
          </a:prstGeom>
          <a:solidFill>
            <a:srgbClr val="3B2C55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9052560" y="1965960"/>
            <a:ext cx="1280160" cy="1280160"/>
          </a:xfrm>
          <a:prstGeom prst="ellipse">
            <a:avLst/>
          </a:prstGeom>
          <a:solidFill>
            <a:srgbClr val="C9A227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052560" y="1965960"/>
            <a:ext cx="128016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空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046720" y="3429000"/>
            <a:ext cx="3319272" cy="2286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60000"/>
              </a:lnSpc>
              <a:buNone/>
            </a:pPr>
            <a:r>
              <a:rPr lang="en-US" sz="14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分到极致</a:t>
            </a:r>
            <a:endParaRPr lang="en-US" sz="1400" dirty="0"/>
          </a:p>
          <a:p>
            <a:pPr marL="0" indent="0" algn="ctr">
              <a:lnSpc>
                <a:spcPct val="160000"/>
              </a:lnSpc>
              <a:buNone/>
            </a:pPr>
            <a:r>
              <a:rPr lang="en-US" sz="14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物质消失</a:t>
            </a:r>
            <a:endParaRPr lang="en-US" sz="1400" dirty="0"/>
          </a:p>
          <a:p>
            <a:pPr marL="0" indent="0" algn="ctr">
              <a:lnSpc>
                <a:spcPct val="160000"/>
              </a:lnSpc>
              <a:buNone/>
            </a:pPr>
            <a:r>
              <a:rPr lang="en-US" sz="14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回头再看</a:t>
            </a:r>
            <a:endParaRPr lang="en-US" sz="1400" dirty="0"/>
          </a:p>
          <a:p>
            <a:pPr marL="0" indent="0" algn="ctr">
              <a:lnSpc>
                <a:spcPct val="160000"/>
              </a:lnSpc>
              <a:buNone/>
            </a:pPr>
            <a:r>
              <a:rPr lang="en-US" sz="140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楼房、桌子依然还在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6949440" cy="42062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spcAft>
                <a:spcPts val="1000"/>
              </a:spcAft>
              <a:buNone/>
            </a:pPr>
            <a:r>
              <a:rPr lang="en-US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佛教两千多年前，已经走完了这条路——</a:t>
            </a:r>
            <a:endParaRPr lang="en-US" dirty="0"/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</a:pPr>
            <a:r>
              <a:rPr lang="en-US" dirty="0">
                <a:solidFill>
                  <a:srgbClr val="241C3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分到最后，物质消失了；但这栋楼、这张桌子依旧还在。</a:t>
            </a:r>
            <a:endParaRPr lang="en-US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b="1" dirty="0">
                <a:solidFill>
                  <a:srgbClr val="3B2C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由此清楚认识到：这些东西并不真实存在于物质世界，而是存在于我们五官感受之中。</a:t>
            </a:r>
            <a:endParaRPr lang="en-US" dirty="0"/>
          </a:p>
          <a:p>
            <a:pPr marL="0" indent="0">
              <a:lnSpc>
                <a:spcPct val="135000"/>
              </a:lnSpc>
              <a:buNone/>
            </a:pPr>
            <a:r>
              <a:rPr lang="en-US" i="1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现代科学也已逐渐逼近这一边缘——也许还需十几年，也许需要一个世纪，终有一天会带来震动全世界的突破。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2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88136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观心无常 —— 无我的铺垫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10908792" cy="4480560"/>
          </a:xfrm>
          <a:prstGeom prst="rect">
            <a:avLst/>
          </a:prstGeom>
          <a:solidFill>
            <a:srgbClr val="281D3B"/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51560" y="1828800"/>
            <a:ext cx="10149840" cy="3931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spcAft>
                <a:spcPts val="600"/>
              </a:spcAft>
              <a:buNone/>
            </a:pPr>
            <a:r>
              <a:rPr lang="en-US" sz="155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「自我」的成立，依靠一个假设：</a:t>
            </a:r>
            <a:endParaRPr lang="en-US" sz="1550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sz="155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投生到死亡之间，存在一个永恒不灭、连贯不变的东西。</a:t>
            </a:r>
            <a:endParaRPr lang="en-US" sz="1550" dirty="0"/>
          </a:p>
          <a:p>
            <a:pPr marL="0" indent="0">
              <a:lnSpc>
                <a:spcPct val="135000"/>
              </a:lnSpc>
              <a:spcAft>
                <a:spcPts val="1600"/>
              </a:spcAft>
              <a:buNone/>
            </a:pPr>
            <a:r>
              <a:rPr lang="en-US" sz="1550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「我小的时候」「我老的时候」——我们始终认为，只有一个「我」，只是身体在经历过去、现在、未来。</a:t>
            </a:r>
            <a:endParaRPr lang="en-US" sz="1550" dirty="0"/>
          </a:p>
          <a:p>
            <a:pPr marL="0" indent="0">
              <a:lnSpc>
                <a:spcPct val="135000"/>
              </a:lnSpc>
              <a:spcAft>
                <a:spcPts val="1000"/>
              </a:spcAft>
              <a:buNone/>
            </a:pPr>
            <a:r>
              <a:rPr lang="en-US" sz="1550" b="1" dirty="0">
                <a:solidFill>
                  <a:srgbClr val="E4C76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但无常观已经打破了过去、打破了未来，只剩下中间极短的当下；而当下本身，深入观察也无法安立。</a:t>
            </a:r>
            <a:endParaRPr lang="en-US" sz="15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550" i="1" dirty="0">
                <a:solidFill>
                  <a:srgbClr val="F3EFE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自我，因此没有一个立足点——这正是空性与无我的绝佳铺垫。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11548872" y="644652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617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73.6,&quot;left&quot;:50.4,&quot;top&quot;:136.8,&quot;width&quot;:860.4}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1.2,&quot;left&quot;:50.4,&quot;top&quot;:126,&quot;width&quot;:856.8}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02.4,&quot;left&quot;:50.4,&quot;top&quot;:144,&quot;width&quot;:860.4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16.8,&quot;left&quot;:50.4,&quot;top&quot;:136.8,&quot;width&quot;:858.24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2637</Words>
  <Application>Microsoft Office PowerPoint</Application>
  <PresentationFormat>Widescreen</PresentationFormat>
  <Paragraphs>276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sans-serif</vt:lpstr>
      <vt:lpstr>Arial</vt:lpstr>
      <vt:lpstr>Calibri</vt:lpstr>
      <vt:lpstr>Cambria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Henry Chen</cp:lastModifiedBy>
  <cp:revision>42</cp:revision>
  <dcterms:created xsi:type="dcterms:W3CDTF">2026-07-14T19:29:00Z</dcterms:created>
  <dcterms:modified xsi:type="dcterms:W3CDTF">2026-07-15T06:08:56Z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5597F7EB79E44853B44D2ED755ED6B82_13</vt:lpwstr>
  </property>
</Properties>
</file>